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7"/>
  </p:notesMasterIdLst>
  <p:sldIdLst>
    <p:sldId id="256" r:id="rId2"/>
    <p:sldId id="257" r:id="rId3"/>
    <p:sldId id="258" r:id="rId4"/>
    <p:sldId id="259" r:id="rId5"/>
    <p:sldId id="263" r:id="rId6"/>
    <p:sldId id="264" r:id="rId7"/>
    <p:sldId id="265" r:id="rId8"/>
    <p:sldId id="260" r:id="rId9"/>
    <p:sldId id="261" r:id="rId10"/>
    <p:sldId id="266" r:id="rId11"/>
    <p:sldId id="275" r:id="rId12"/>
    <p:sldId id="293" r:id="rId13"/>
    <p:sldId id="294" r:id="rId14"/>
    <p:sldId id="262" r:id="rId15"/>
    <p:sldId id="268" r:id="rId16"/>
    <p:sldId id="295" r:id="rId17"/>
    <p:sldId id="269" r:id="rId18"/>
    <p:sldId id="270" r:id="rId19"/>
    <p:sldId id="271" r:id="rId20"/>
    <p:sldId id="272" r:id="rId21"/>
    <p:sldId id="273" r:id="rId22"/>
    <p:sldId id="274" r:id="rId23"/>
    <p:sldId id="292" r:id="rId24"/>
    <p:sldId id="286" r:id="rId25"/>
    <p:sldId id="277" r:id="rId26"/>
    <p:sldId id="278" r:id="rId27"/>
    <p:sldId id="290" r:id="rId28"/>
    <p:sldId id="301" r:id="rId29"/>
    <p:sldId id="280" r:id="rId30"/>
    <p:sldId id="267" r:id="rId31"/>
    <p:sldId id="302" r:id="rId32"/>
    <p:sldId id="279" r:id="rId33"/>
    <p:sldId id="276" r:id="rId34"/>
    <p:sldId id="296" r:id="rId35"/>
    <p:sldId id="299" r:id="rId36"/>
    <p:sldId id="297" r:id="rId37"/>
    <p:sldId id="300" r:id="rId38"/>
    <p:sldId id="284" r:id="rId39"/>
    <p:sldId id="298" r:id="rId40"/>
    <p:sldId id="282" r:id="rId41"/>
    <p:sldId id="283" r:id="rId42"/>
    <p:sldId id="291" r:id="rId43"/>
    <p:sldId id="287" r:id="rId44"/>
    <p:sldId id="303" r:id="rId45"/>
    <p:sldId id="289"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694" autoAdjust="0"/>
  </p:normalViewPr>
  <p:slideViewPr>
    <p:cSldViewPr>
      <p:cViewPr varScale="1">
        <p:scale>
          <a:sx n="80" d="100"/>
          <a:sy n="80" d="100"/>
        </p:scale>
        <p:origin x="251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CB5C8F-3496-46D1-922B-88DAB1B0DCE9}" type="datetimeFigureOut">
              <a:rPr lang="en-US" smtClean="0"/>
              <a:pPr/>
              <a:t>4/23/2025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61D6FD-5B64-4DA5-919D-3763E9BFD1EA}" type="slidenum">
              <a:rPr lang="en-US" smtClean="0"/>
              <a:pPr/>
              <a:t>‹#›</a:t>
            </a:fld>
            <a:endParaRPr lang="en-US" dirty="0"/>
          </a:p>
        </p:txBody>
      </p:sp>
    </p:spTree>
    <p:extLst>
      <p:ext uri="{BB962C8B-B14F-4D97-AF65-F5344CB8AC3E}">
        <p14:creationId xmlns:p14="http://schemas.microsoft.com/office/powerpoint/2010/main" val="3991009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61D6FD-5B64-4DA5-919D-3763E9BFD1EA}" type="slidenum">
              <a:rPr lang="en-US" smtClean="0"/>
              <a:pPr/>
              <a:t>1</a:t>
            </a:fld>
            <a:endParaRPr lang="en-US" dirty="0"/>
          </a:p>
        </p:txBody>
      </p:sp>
    </p:spTree>
    <p:extLst>
      <p:ext uri="{BB962C8B-B14F-4D97-AF65-F5344CB8AC3E}">
        <p14:creationId xmlns:p14="http://schemas.microsoft.com/office/powerpoint/2010/main" val="2467760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best way to prevent time temperature abuse is by putting groceries in</a:t>
            </a:r>
            <a:r>
              <a:rPr lang="en-US" baseline="0" dirty="0"/>
              <a:t> the refrigerator or cooler as soon as possible. Other ways include checking temperatures often to ensure food is out of the temperature danger zone.  You should have a stem thermometer to measure temperatures of food.  If you do not have a thermometer available, you should monitor how much time it is out of the refrigerator, freezer, or oven.</a:t>
            </a:r>
            <a:endParaRPr lang="en-US" dirty="0"/>
          </a:p>
        </p:txBody>
      </p:sp>
      <p:sp>
        <p:nvSpPr>
          <p:cNvPr id="4" name="Slide Number Placeholder 3"/>
          <p:cNvSpPr>
            <a:spLocks noGrp="1"/>
          </p:cNvSpPr>
          <p:nvPr>
            <p:ph type="sldNum" sz="quarter" idx="10"/>
          </p:nvPr>
        </p:nvSpPr>
        <p:spPr/>
        <p:txBody>
          <a:bodyPr/>
          <a:lstStyle/>
          <a:p>
            <a:fld id="{6C61D6FD-5B64-4DA5-919D-3763E9BFD1EA}" type="slidenum">
              <a:rPr lang="en-US" smtClean="0"/>
              <a:pPr/>
              <a:t>10</a:t>
            </a:fld>
            <a:endParaRPr lang="en-US" dirty="0"/>
          </a:p>
        </p:txBody>
      </p:sp>
    </p:spTree>
    <p:extLst>
      <p:ext uri="{BB962C8B-B14F-4D97-AF65-F5344CB8AC3E}">
        <p14:creationId xmlns:p14="http://schemas.microsoft.com/office/powerpoint/2010/main" val="4085077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4EB9E2-AF60-4A40-89EC-21460D0FC498}" type="slidenum">
              <a:rPr lang="en-US"/>
              <a:pPr/>
              <a:t>11</a:t>
            </a:fld>
            <a:endParaRPr lang="en-US" dirty="0"/>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a:xfrm>
            <a:off x="932613" y="4417711"/>
            <a:ext cx="5143500" cy="4181554"/>
          </a:xfrm>
          <a:noFill/>
          <a:ln/>
        </p:spPr>
        <p:txBody>
          <a:bodyPr/>
          <a:lstStyle/>
          <a:p>
            <a:pPr marL="113214" indent="-113214"/>
            <a:r>
              <a:rPr lang="en-US" b="1" dirty="0"/>
              <a:t>Instructor Notes</a:t>
            </a:r>
          </a:p>
          <a:p>
            <a:pPr marL="113214" indent="-113214">
              <a:buFontTx/>
              <a:buNone/>
            </a:pPr>
            <a:r>
              <a:rPr lang="en-US" dirty="0"/>
              <a:t>Bimetallic stemmed thermometers are</a:t>
            </a:r>
            <a:r>
              <a:rPr lang="en-US" baseline="0" dirty="0"/>
              <a:t> the most common thermometers for taking food temperatures. They are inexpensive and easy to maintain. One thing to know is that the temperature sensor is not at the bottom of these thermometers. You have to look for a small dimple on either side which tends to be near the middle of the stem. This is where the temperature is taken.  This dimple should be inside the food for accurate readings.  Take the temperature at the thickest part of the food, or in the middle if it is a casserole or soup.  If your stem thermometer is not digital, the thermometer should be calibrated before use, so we recommend that you purchase the digital thermometers. </a:t>
            </a:r>
            <a:br>
              <a:rPr lang="en-US" dirty="0"/>
            </a:br>
            <a:endParaRPr lang="en-US" dirty="0"/>
          </a:p>
          <a:p>
            <a:pPr marL="113214" indent="-113214">
              <a:buFontTx/>
              <a:buChar char="•"/>
            </a:pPr>
            <a:endParaRPr lang="en-US" dirty="0"/>
          </a:p>
          <a:p>
            <a:pPr marL="113214" indent="-113214">
              <a:buFontTx/>
              <a:buChar char="•"/>
            </a:pPr>
            <a:endParaRPr lang="en-US" dirty="0">
              <a:cs typeface="Times New Roman" pitchFamily="18" charset="0"/>
            </a:endParaRPr>
          </a:p>
        </p:txBody>
      </p:sp>
    </p:spTree>
    <p:extLst>
      <p:ext uri="{BB962C8B-B14F-4D97-AF65-F5344CB8AC3E}">
        <p14:creationId xmlns:p14="http://schemas.microsoft.com/office/powerpoint/2010/main" val="3860764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Answer:</a:t>
            </a:r>
            <a:r>
              <a:rPr lang="en-US" baseline="0" dirty="0"/>
              <a:t> 40-140 degrees Fahrenheit</a:t>
            </a:r>
            <a:endParaRPr lang="en-US" dirty="0"/>
          </a:p>
        </p:txBody>
      </p:sp>
      <p:sp>
        <p:nvSpPr>
          <p:cNvPr id="4" name="Slide Number Placeholder 3"/>
          <p:cNvSpPr>
            <a:spLocks noGrp="1"/>
          </p:cNvSpPr>
          <p:nvPr>
            <p:ph type="sldNum" sz="quarter" idx="10"/>
          </p:nvPr>
        </p:nvSpPr>
        <p:spPr/>
        <p:txBody>
          <a:bodyPr/>
          <a:lstStyle/>
          <a:p>
            <a:fld id="{6C61D6FD-5B64-4DA5-919D-3763E9BFD1EA}" type="slidenum">
              <a:rPr lang="en-US" smtClean="0"/>
              <a:pPr/>
              <a:t>12</a:t>
            </a:fld>
            <a:endParaRPr lang="en-US" dirty="0"/>
          </a:p>
        </p:txBody>
      </p:sp>
    </p:spTree>
    <p:extLst>
      <p:ext uri="{BB962C8B-B14F-4D97-AF65-F5344CB8AC3E}">
        <p14:creationId xmlns:p14="http://schemas.microsoft.com/office/powerpoint/2010/main" val="1775166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Answer:</a:t>
            </a:r>
            <a:r>
              <a:rPr lang="en-US" baseline="0" dirty="0"/>
              <a:t> 4 hours cumulatively</a:t>
            </a:r>
            <a:endParaRPr lang="en-US" dirty="0"/>
          </a:p>
        </p:txBody>
      </p:sp>
      <p:sp>
        <p:nvSpPr>
          <p:cNvPr id="4" name="Slide Number Placeholder 3"/>
          <p:cNvSpPr>
            <a:spLocks noGrp="1"/>
          </p:cNvSpPr>
          <p:nvPr>
            <p:ph type="sldNum" sz="quarter" idx="10"/>
          </p:nvPr>
        </p:nvSpPr>
        <p:spPr/>
        <p:txBody>
          <a:bodyPr/>
          <a:lstStyle/>
          <a:p>
            <a:fld id="{6C61D6FD-5B64-4DA5-919D-3763E9BFD1EA}" type="slidenum">
              <a:rPr lang="en-US" smtClean="0"/>
              <a:pPr/>
              <a:t>13</a:t>
            </a:fld>
            <a:endParaRPr lang="en-US" dirty="0"/>
          </a:p>
        </p:txBody>
      </p:sp>
    </p:spTree>
    <p:extLst>
      <p:ext uri="{BB962C8B-B14F-4D97-AF65-F5344CB8AC3E}">
        <p14:creationId xmlns:p14="http://schemas.microsoft.com/office/powerpoint/2010/main" val="1220526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Another way food</a:t>
            </a:r>
            <a:r>
              <a:rPr lang="en-US" baseline="0" dirty="0"/>
              <a:t> becomes unsafe is through cross contamination.  </a:t>
            </a:r>
            <a:r>
              <a:rPr lang="en-US" dirty="0"/>
              <a:t>Cross contamination occurs when some type of contamination</a:t>
            </a:r>
            <a:r>
              <a:rPr lang="en-US" baseline="0" dirty="0"/>
              <a:t> (like bacteria) is on one food and it crosses over to another food. This can happen in several ways. The most common is cutting boards. You cut one product, for example raw chicken, which leaves the bacteria on the surface for the next product to pick up if the cutting board is not cleaned in between. So the contamination crosses to other foods.</a:t>
            </a:r>
            <a:endParaRPr lang="en-US" dirty="0"/>
          </a:p>
        </p:txBody>
      </p:sp>
      <p:sp>
        <p:nvSpPr>
          <p:cNvPr id="4" name="Slide Number Placeholder 3"/>
          <p:cNvSpPr>
            <a:spLocks noGrp="1"/>
          </p:cNvSpPr>
          <p:nvPr>
            <p:ph type="sldNum" sz="quarter" idx="10"/>
          </p:nvPr>
        </p:nvSpPr>
        <p:spPr/>
        <p:txBody>
          <a:bodyPr/>
          <a:lstStyle/>
          <a:p>
            <a:fld id="{6C61D6FD-5B64-4DA5-919D-3763E9BFD1EA}" type="slidenum">
              <a:rPr lang="en-US" smtClean="0"/>
              <a:pPr/>
              <a:t>14</a:t>
            </a:fld>
            <a:endParaRPr lang="en-US" dirty="0"/>
          </a:p>
        </p:txBody>
      </p:sp>
    </p:spTree>
    <p:extLst>
      <p:ext uri="{BB962C8B-B14F-4D97-AF65-F5344CB8AC3E}">
        <p14:creationId xmlns:p14="http://schemas.microsoft.com/office/powerpoint/2010/main" val="2506020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Ways to prevent cross-contamination</a:t>
            </a:r>
            <a:r>
              <a:rPr lang="en-US" baseline="0" dirty="0"/>
              <a:t> include color coding or labeling cutting boards so that they are used for one type of food product, such as one board for meats and another for fruits and vegetables. Another method is to ensure all equipment is cleaned and sanitized after each task.  You should never cut meat on a wooden cutting board, because a wooden surface cannot be sanitized.  It is best to use plastic cutting boards when preparing food for fundraisers, as well as separate utensils for different items of food.  Don’t assume that you will kill off all bacteria from the cooking process, especially if you are unable to monitor temperatures with a thermometer.  </a:t>
            </a:r>
            <a:endParaRPr lang="en-US" dirty="0"/>
          </a:p>
        </p:txBody>
      </p:sp>
      <p:sp>
        <p:nvSpPr>
          <p:cNvPr id="4" name="Slide Number Placeholder 3"/>
          <p:cNvSpPr>
            <a:spLocks noGrp="1"/>
          </p:cNvSpPr>
          <p:nvPr>
            <p:ph type="sldNum" sz="quarter" idx="10"/>
          </p:nvPr>
        </p:nvSpPr>
        <p:spPr/>
        <p:txBody>
          <a:bodyPr/>
          <a:lstStyle/>
          <a:p>
            <a:fld id="{6C61D6FD-5B64-4DA5-919D-3763E9BFD1EA}" type="slidenum">
              <a:rPr lang="en-US" smtClean="0"/>
              <a:pPr/>
              <a:t>15</a:t>
            </a:fld>
            <a:endParaRPr lang="en-US" dirty="0"/>
          </a:p>
        </p:txBody>
      </p:sp>
    </p:spTree>
    <p:extLst>
      <p:ext uri="{BB962C8B-B14F-4D97-AF65-F5344CB8AC3E}">
        <p14:creationId xmlns:p14="http://schemas.microsoft.com/office/powerpoint/2010/main" val="2859479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Answer: False.  Fruits</a:t>
            </a:r>
            <a:r>
              <a:rPr lang="en-US" baseline="0" dirty="0"/>
              <a:t> can transmit bacteria.  Always wash and sanitize a cutting board between foods, or use separate cutting boards.</a:t>
            </a:r>
            <a:endParaRPr lang="en-US" dirty="0"/>
          </a:p>
        </p:txBody>
      </p:sp>
      <p:sp>
        <p:nvSpPr>
          <p:cNvPr id="4" name="Slide Number Placeholder 3"/>
          <p:cNvSpPr>
            <a:spLocks noGrp="1"/>
          </p:cNvSpPr>
          <p:nvPr>
            <p:ph type="sldNum" sz="quarter" idx="10"/>
          </p:nvPr>
        </p:nvSpPr>
        <p:spPr/>
        <p:txBody>
          <a:bodyPr/>
          <a:lstStyle/>
          <a:p>
            <a:fld id="{6C61D6FD-5B64-4DA5-919D-3763E9BFD1EA}" type="slidenum">
              <a:rPr lang="en-US" smtClean="0"/>
              <a:pPr/>
              <a:t>16</a:t>
            </a:fld>
            <a:endParaRPr lang="en-US" dirty="0"/>
          </a:p>
        </p:txBody>
      </p:sp>
    </p:spTree>
    <p:extLst>
      <p:ext uri="{BB962C8B-B14F-4D97-AF65-F5344CB8AC3E}">
        <p14:creationId xmlns:p14="http://schemas.microsoft.com/office/powerpoint/2010/main" val="4216277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0C94DF-2261-4259-B690-F0CB5B5C5A75}" type="slidenum">
              <a:rPr lang="en-US"/>
              <a:pPr/>
              <a:t>17</a:t>
            </a:fld>
            <a:endParaRPr lang="en-US" dirty="0"/>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xfrm>
            <a:off x="934184" y="4417711"/>
            <a:ext cx="5140360" cy="4183129"/>
          </a:xfrm>
          <a:noFill/>
          <a:ln/>
        </p:spPr>
        <p:txBody>
          <a:bodyPr/>
          <a:lstStyle/>
          <a:p>
            <a:pPr marL="113214" indent="-113214"/>
            <a:r>
              <a:rPr lang="en-US" b="1" dirty="0"/>
              <a:t>Instructor Notes</a:t>
            </a:r>
          </a:p>
          <a:p>
            <a:pPr marL="113214" indent="-113214">
              <a:buFontTx/>
              <a:buNone/>
            </a:pPr>
            <a:r>
              <a:rPr lang="en-US" dirty="0"/>
              <a:t>The third most common</a:t>
            </a:r>
            <a:r>
              <a:rPr lang="en-US" baseline="0" dirty="0"/>
              <a:t> way food becomes unsafe is with poor personal hygiene.  </a:t>
            </a:r>
            <a:r>
              <a:rPr lang="en-US" dirty="0"/>
              <a:t>Thirty to 50 percent of healthy adults carry </a:t>
            </a:r>
            <a:r>
              <a:rPr lang="en-US" i="1" dirty="0"/>
              <a:t>Staphylococcus aureus </a:t>
            </a:r>
            <a:r>
              <a:rPr lang="en-US" dirty="0"/>
              <a:t>in their nose, and about 20 to 35 percent carry it on their skin. </a:t>
            </a:r>
          </a:p>
          <a:p>
            <a:pPr marL="113214" indent="-113214">
              <a:buFontTx/>
              <a:buNone/>
            </a:pPr>
            <a:r>
              <a:rPr lang="en-US" dirty="0"/>
              <a:t>If these microorganisms contaminate food, the consequences can be severe. To prevent this, food handlers must avoid the behaviors indicated in the slide.  Another example of human transmission is noro virus.  This is an intestinal</a:t>
            </a:r>
            <a:r>
              <a:rPr lang="en-US" baseline="0" dirty="0"/>
              <a:t> virus that can be transmitted from the hands if they are not washed properly after using the restroom.  There are many examples of noro virus outbreaks on cruise ships when crew members or customers of the cruise do not properly wash their hands, eat at a buffet, and transfer the virus to buffet serving utensils, which in turns make hundreds of other vacationers sick.  You do not have to have symptoms of a food borne illness to transmit the bacteria or virus, so good hygiene is essential whether you think you are sick or not.</a:t>
            </a:r>
            <a:endParaRPr lang="en-US" dirty="0"/>
          </a:p>
          <a:p>
            <a:pPr marL="113214" indent="-113214"/>
            <a:endParaRPr lang="en-US" dirty="0"/>
          </a:p>
          <a:p>
            <a:pPr marL="113214" indent="-113214"/>
            <a:r>
              <a:rPr lang="en-US" dirty="0"/>
              <a:t>         </a:t>
            </a:r>
          </a:p>
          <a:p>
            <a:pPr marL="113214" indent="-113214">
              <a:lnSpc>
                <a:spcPct val="80000"/>
              </a:lnSpc>
              <a:spcBef>
                <a:spcPct val="50000"/>
              </a:spcBef>
            </a:pPr>
            <a:r>
              <a:rPr lang="en-US" dirty="0"/>
              <a:t>    </a:t>
            </a:r>
          </a:p>
        </p:txBody>
      </p:sp>
    </p:spTree>
    <p:extLst>
      <p:ext uri="{BB962C8B-B14F-4D97-AF65-F5344CB8AC3E}">
        <p14:creationId xmlns:p14="http://schemas.microsoft.com/office/powerpoint/2010/main" val="313504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BBF942-AAFE-4EDD-9725-649A200E83A7}" type="slidenum">
              <a:rPr lang="en-US"/>
              <a:pPr/>
              <a:t>18</a:t>
            </a:fld>
            <a:endParaRPr lang="en-US" dirty="0"/>
          </a:p>
        </p:txBody>
      </p:sp>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a:xfrm>
            <a:off x="915343" y="4343716"/>
            <a:ext cx="5027316" cy="4115430"/>
          </a:xfrm>
          <a:noFill/>
          <a:ln/>
        </p:spPr>
        <p:txBody>
          <a:bodyPr/>
          <a:lstStyle/>
          <a:p>
            <a:pPr marL="113214" indent="-113214">
              <a:lnSpc>
                <a:spcPct val="80000"/>
              </a:lnSpc>
              <a:spcBef>
                <a:spcPct val="50000"/>
              </a:spcBef>
            </a:pPr>
            <a:r>
              <a:rPr lang="en-US" b="1" dirty="0">
                <a:cs typeface="Times New Roman" pitchFamily="18" charset="0"/>
              </a:rPr>
              <a:t>Instructor Notes</a:t>
            </a:r>
          </a:p>
          <a:p>
            <a:pPr marL="113214" indent="-113214">
              <a:lnSpc>
                <a:spcPct val="80000"/>
              </a:lnSpc>
              <a:spcBef>
                <a:spcPct val="50000"/>
              </a:spcBef>
              <a:buSzPct val="80000"/>
              <a:buFontTx/>
              <a:buNone/>
            </a:pPr>
            <a:r>
              <a:rPr lang="en-US" dirty="0">
                <a:cs typeface="Times New Roman" pitchFamily="18" charset="0"/>
              </a:rPr>
              <a:t>Hand washing is the most critical aspect of personal hygiene. </a:t>
            </a:r>
          </a:p>
          <a:p>
            <a:pPr marL="113214" indent="-113214">
              <a:lnSpc>
                <a:spcPct val="80000"/>
              </a:lnSpc>
              <a:spcBef>
                <a:spcPct val="50000"/>
              </a:spcBef>
              <a:buSzPct val="80000"/>
              <a:buFontTx/>
              <a:buNone/>
            </a:pPr>
            <a:r>
              <a:rPr lang="en-US" dirty="0">
                <a:cs typeface="Times New Roman" pitchFamily="18" charset="0"/>
              </a:rPr>
              <a:t>When washing hands, you should apply enough soap to build up a good lather.</a:t>
            </a:r>
            <a:r>
              <a:rPr lang="en-US" dirty="0">
                <a:latin typeface="Times" pitchFamily="18" charset="0"/>
                <a:cs typeface="Times New Roman" pitchFamily="18" charset="0"/>
              </a:rPr>
              <a:t> </a:t>
            </a:r>
            <a:r>
              <a:rPr lang="en-US" dirty="0">
                <a:cs typeface="Times New Roman" pitchFamily="18" charset="0"/>
              </a:rPr>
              <a:t>Lather well beyond the wrists, including the exposed portions of the arms.</a:t>
            </a:r>
            <a:r>
              <a:rPr lang="en-US" dirty="0">
                <a:latin typeface="Times" pitchFamily="18" charset="0"/>
                <a:cs typeface="Times New Roman" pitchFamily="18" charset="0"/>
              </a:rPr>
              <a:t> Vigorously scrub hands and arms for ten to fifteen seconds. Clean under fingernails and between fingers.</a:t>
            </a:r>
          </a:p>
          <a:p>
            <a:pPr marL="113214" indent="-113214">
              <a:lnSpc>
                <a:spcPct val="80000"/>
              </a:lnSpc>
              <a:spcBef>
                <a:spcPct val="50000"/>
              </a:spcBef>
              <a:buSzPct val="80000"/>
              <a:buFontTx/>
              <a:buNone/>
            </a:pPr>
            <a:r>
              <a:rPr lang="en-US" dirty="0">
                <a:cs typeface="Times New Roman" pitchFamily="18" charset="0"/>
              </a:rPr>
              <a:t>After drying hands, turn off the faucet using a single-use paper towel, if available. When in a restroom, use a paper towel to open the door.  It is best to use</a:t>
            </a:r>
            <a:r>
              <a:rPr lang="en-US" baseline="0" dirty="0">
                <a:cs typeface="Times New Roman" pitchFamily="18" charset="0"/>
              </a:rPr>
              <a:t> paper towels and not a cloth towel.</a:t>
            </a:r>
            <a:endParaRPr lang="en-US" dirty="0">
              <a:cs typeface="Times New Roman" pitchFamily="18" charset="0"/>
            </a:endParaRPr>
          </a:p>
          <a:p>
            <a:pPr marL="113214" indent="-113214">
              <a:lnSpc>
                <a:spcPct val="80000"/>
              </a:lnSpc>
              <a:spcBef>
                <a:spcPct val="50000"/>
              </a:spcBef>
            </a:pPr>
            <a:endParaRPr lang="en-US" dirty="0">
              <a:latin typeface="Times" pitchFamily="18" charset="0"/>
              <a:cs typeface="Times New Roman" pitchFamily="18" charset="0"/>
            </a:endParaRPr>
          </a:p>
        </p:txBody>
      </p:sp>
    </p:spTree>
    <p:extLst>
      <p:ext uri="{BB962C8B-B14F-4D97-AF65-F5344CB8AC3E}">
        <p14:creationId xmlns:p14="http://schemas.microsoft.com/office/powerpoint/2010/main" val="1112844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should wash your hands whenever you feel that something has contaminated them which,</a:t>
            </a:r>
            <a:r>
              <a:rPr lang="en-US" baseline="0" dirty="0"/>
              <a:t> in turn, can contaminate the food you are serving. However, you MUST wash your hands before and/or after handling raw food, touching any part of your body, smoking, eating, drinking, handling chemicals, and going to the bathroom.  When serving food at your fundraiser, if items are not individually wrapped and you are serving food, it is best to have one person serving food while another person handles money.</a:t>
            </a:r>
            <a:endParaRPr lang="en-US" dirty="0"/>
          </a:p>
        </p:txBody>
      </p:sp>
      <p:sp>
        <p:nvSpPr>
          <p:cNvPr id="4" name="Slide Number Placeholder 3"/>
          <p:cNvSpPr>
            <a:spLocks noGrp="1"/>
          </p:cNvSpPr>
          <p:nvPr>
            <p:ph type="sldNum" sz="quarter" idx="10"/>
          </p:nvPr>
        </p:nvSpPr>
        <p:spPr/>
        <p:txBody>
          <a:bodyPr/>
          <a:lstStyle/>
          <a:p>
            <a:fld id="{6C61D6FD-5B64-4DA5-919D-3763E9BFD1EA}" type="slidenum">
              <a:rPr lang="en-US" smtClean="0"/>
              <a:pPr/>
              <a:t>19</a:t>
            </a:fld>
            <a:endParaRPr lang="en-US" dirty="0"/>
          </a:p>
        </p:txBody>
      </p:sp>
    </p:spTree>
    <p:extLst>
      <p:ext uri="{BB962C8B-B14F-4D97-AF65-F5344CB8AC3E}">
        <p14:creationId xmlns:p14="http://schemas.microsoft.com/office/powerpoint/2010/main" val="2600030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61D6FD-5B64-4DA5-919D-3763E9BFD1EA}" type="slidenum">
              <a:rPr lang="en-US" smtClean="0"/>
              <a:pPr/>
              <a:t>2</a:t>
            </a:fld>
            <a:endParaRPr lang="en-US" dirty="0"/>
          </a:p>
        </p:txBody>
      </p:sp>
    </p:spTree>
    <p:extLst>
      <p:ext uri="{BB962C8B-B14F-4D97-AF65-F5344CB8AC3E}">
        <p14:creationId xmlns:p14="http://schemas.microsoft.com/office/powerpoint/2010/main" val="34399238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5F5356-AE46-4D82-841C-9180B9F172DB}" type="slidenum">
              <a:rPr lang="en-US"/>
              <a:pPr/>
              <a:t>20</a:t>
            </a:fld>
            <a:endParaRPr lang="en-US" dirty="0"/>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34184" y="4417711"/>
            <a:ext cx="5140360" cy="4183129"/>
          </a:xfrm>
          <a:noFill/>
          <a:ln/>
        </p:spPr>
        <p:txBody>
          <a:bodyPr/>
          <a:lstStyle/>
          <a:p>
            <a:pPr marL="113214" indent="-113214"/>
            <a:r>
              <a:rPr lang="en-US" b="1" dirty="0"/>
              <a:t>Instructor Notes</a:t>
            </a:r>
          </a:p>
          <a:p>
            <a:pPr marL="113214" indent="-113214">
              <a:buFontTx/>
              <a:buNone/>
            </a:pPr>
            <a:r>
              <a:rPr lang="en-US" dirty="0"/>
              <a:t>Long, false, and acrylic nails should not be worn because they may be difficult to keep clean. They</a:t>
            </a:r>
            <a:r>
              <a:rPr lang="en-US" baseline="0" dirty="0"/>
              <a:t> also may break and fall into food.</a:t>
            </a:r>
            <a:endParaRPr lang="en-US" dirty="0"/>
          </a:p>
          <a:p>
            <a:pPr marL="113214" indent="-113214">
              <a:buFontTx/>
              <a:buNone/>
            </a:pPr>
            <a:r>
              <a:rPr lang="en-US" dirty="0"/>
              <a:t>Nail polish can disguise dirt under nails and may flake off into food. </a:t>
            </a:r>
          </a:p>
          <a:p>
            <a:pPr marL="113214" indent="-113214">
              <a:buFontTx/>
              <a:buNone/>
            </a:pPr>
            <a:r>
              <a:rPr lang="en-US" dirty="0"/>
              <a:t>Cover all hand cuts and sores with clean bandages. If there is a bandage on the hand, then gloves should be worn at all times to protect the bandage and prevent it from falling off into food. </a:t>
            </a:r>
          </a:p>
          <a:p>
            <a:pPr marL="113214" indent="-113214">
              <a:buFontTx/>
              <a:buNone/>
            </a:pPr>
            <a:endParaRPr lang="en-US" dirty="0"/>
          </a:p>
        </p:txBody>
      </p:sp>
    </p:spTree>
    <p:extLst>
      <p:ext uri="{BB962C8B-B14F-4D97-AF65-F5344CB8AC3E}">
        <p14:creationId xmlns:p14="http://schemas.microsoft.com/office/powerpoint/2010/main" val="1124276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Gloves</a:t>
            </a:r>
            <a:r>
              <a:rPr lang="en-US" baseline="0" dirty="0"/>
              <a:t> must be used anytime someone is handling food not individually wrapped at fundraisers, such as chili or hotdogs.  Gloves do not replace hand washing, so you should still wash your hands and change gloves when contaminated.  You can still contaminate food with gloves.  The best thing when serving and handling food is to not handle foods directly with your hands, but use clean utensils.</a:t>
            </a:r>
            <a:endParaRPr lang="en-US" dirty="0"/>
          </a:p>
        </p:txBody>
      </p:sp>
      <p:sp>
        <p:nvSpPr>
          <p:cNvPr id="4" name="Slide Number Placeholder 3"/>
          <p:cNvSpPr>
            <a:spLocks noGrp="1"/>
          </p:cNvSpPr>
          <p:nvPr>
            <p:ph type="sldNum" sz="quarter" idx="10"/>
          </p:nvPr>
        </p:nvSpPr>
        <p:spPr/>
        <p:txBody>
          <a:bodyPr/>
          <a:lstStyle/>
          <a:p>
            <a:fld id="{6C61D6FD-5B64-4DA5-919D-3763E9BFD1EA}" type="slidenum">
              <a:rPr lang="en-US" smtClean="0"/>
              <a:pPr/>
              <a:t>21</a:t>
            </a:fld>
            <a:endParaRPr lang="en-US" dirty="0"/>
          </a:p>
        </p:txBody>
      </p:sp>
    </p:spTree>
    <p:extLst>
      <p:ext uri="{BB962C8B-B14F-4D97-AF65-F5344CB8AC3E}">
        <p14:creationId xmlns:p14="http://schemas.microsoft.com/office/powerpoint/2010/main" val="255080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Other rules to follow when preparing and serving food for your fundraiser: you</a:t>
            </a:r>
            <a:r>
              <a:rPr lang="en-US" baseline="0" dirty="0"/>
              <a:t> must have hair restrained, even if you are a male.  You can wear a hat while serving food.  If you have long hair, you should have it restrained in a ponytail, braid, or bun.  You should not wear earrings, necklaces, or bracelets.  While preparing and serving food, please do not eat or drink.  You should take a break to do these things, and wash your hands before coming back to preparing or serving food.  Hand sanitizers can be used after hand washing.  Make sure to rub your hands until the sanitizer has dried, do not dry your hands with a towel.</a:t>
            </a:r>
            <a:endParaRPr lang="en-US" dirty="0"/>
          </a:p>
        </p:txBody>
      </p:sp>
      <p:sp>
        <p:nvSpPr>
          <p:cNvPr id="4" name="Slide Number Placeholder 3"/>
          <p:cNvSpPr>
            <a:spLocks noGrp="1"/>
          </p:cNvSpPr>
          <p:nvPr>
            <p:ph type="sldNum" sz="quarter" idx="10"/>
          </p:nvPr>
        </p:nvSpPr>
        <p:spPr/>
        <p:txBody>
          <a:bodyPr/>
          <a:lstStyle/>
          <a:p>
            <a:fld id="{6C61D6FD-5B64-4DA5-919D-3763E9BFD1EA}" type="slidenum">
              <a:rPr lang="en-US" smtClean="0"/>
              <a:pPr/>
              <a:t>22</a:t>
            </a:fld>
            <a:endParaRPr lang="en-US" dirty="0"/>
          </a:p>
        </p:txBody>
      </p:sp>
    </p:spTree>
    <p:extLst>
      <p:ext uri="{BB962C8B-B14F-4D97-AF65-F5344CB8AC3E}">
        <p14:creationId xmlns:p14="http://schemas.microsoft.com/office/powerpoint/2010/main" val="4074809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discuss</a:t>
            </a:r>
            <a:r>
              <a:rPr lang="en-US" baseline="0" dirty="0"/>
              <a:t> the proper steps to protect food while you are preparing it.  You should first clean and sanitize food preparation areas, utensils, and other items before using.  Restrain your hair, and remove dangly jewelry.  Wash your hands thoroughly.  Plan your preparation, get all individual ingredients read, making sure to keep cold foods in the refrigerator up until you use them.  Preheat ovens thoroughly before cooking, and watch the clock to make sure you do not exceed your four hours of uncontrolled temperature time.</a:t>
            </a:r>
            <a:endParaRPr lang="en-US" dirty="0"/>
          </a:p>
        </p:txBody>
      </p:sp>
      <p:sp>
        <p:nvSpPr>
          <p:cNvPr id="4" name="Slide Number Placeholder 3"/>
          <p:cNvSpPr>
            <a:spLocks noGrp="1"/>
          </p:cNvSpPr>
          <p:nvPr>
            <p:ph type="sldNum" sz="quarter" idx="10"/>
          </p:nvPr>
        </p:nvSpPr>
        <p:spPr/>
        <p:txBody>
          <a:bodyPr/>
          <a:lstStyle/>
          <a:p>
            <a:fld id="{6C61D6FD-5B64-4DA5-919D-3763E9BFD1EA}" type="slidenum">
              <a:rPr lang="en-US" smtClean="0"/>
              <a:pPr/>
              <a:t>23</a:t>
            </a:fld>
            <a:endParaRPr lang="en-US" dirty="0"/>
          </a:p>
        </p:txBody>
      </p:sp>
    </p:spTree>
    <p:extLst>
      <p:ext uri="{BB962C8B-B14F-4D97-AF65-F5344CB8AC3E}">
        <p14:creationId xmlns:p14="http://schemas.microsoft.com/office/powerpoint/2010/main" val="2553454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5300D0-FD94-4C00-8813-B14B03B682E6}" type="slidenum">
              <a:rPr lang="en-US"/>
              <a:pPr/>
              <a:t>24</a:t>
            </a:fld>
            <a:endParaRPr lang="en-US" dirty="0"/>
          </a:p>
        </p:txBody>
      </p:sp>
      <p:sp>
        <p:nvSpPr>
          <p:cNvPr id="703490" name="Rectangle 2"/>
          <p:cNvSpPr>
            <a:spLocks noGrp="1" noRot="1" noChangeAspect="1" noChangeArrowheads="1" noTextEdit="1"/>
          </p:cNvSpPr>
          <p:nvPr>
            <p:ph type="sldImg"/>
          </p:nvPr>
        </p:nvSpPr>
        <p:spPr>
          <a:ln/>
        </p:spPr>
      </p:sp>
      <p:sp>
        <p:nvSpPr>
          <p:cNvPr id="703491" name="Rectangle 3"/>
          <p:cNvSpPr>
            <a:spLocks noGrp="1" noChangeArrowheads="1"/>
          </p:cNvSpPr>
          <p:nvPr>
            <p:ph type="body" idx="1"/>
          </p:nvPr>
        </p:nvSpPr>
        <p:spPr>
          <a:noFill/>
          <a:ln/>
        </p:spPr>
        <p:txBody>
          <a:bodyPr lIns="91083" tIns="45542" rIns="91083" bIns="45542"/>
          <a:lstStyle/>
          <a:p>
            <a:pPr marL="113214" indent="-113214">
              <a:buFontTx/>
              <a:buNone/>
            </a:pPr>
            <a:r>
              <a:rPr lang="en-US" dirty="0"/>
              <a:t>To be effective, cleaning and sanitizing must be a two-step process. Surfaces must </a:t>
            </a:r>
            <a:r>
              <a:rPr lang="en-US" i="1" dirty="0"/>
              <a:t>first </a:t>
            </a:r>
            <a:r>
              <a:rPr lang="en-US" dirty="0"/>
              <a:t>be cleaned and rinsed </a:t>
            </a:r>
            <a:r>
              <a:rPr lang="en-US" i="1" dirty="0"/>
              <a:t>before</a:t>
            </a:r>
            <a:r>
              <a:rPr lang="en-US" dirty="0"/>
              <a:t> being sanitized. With</a:t>
            </a:r>
            <a:r>
              <a:rPr lang="en-US" baseline="0" dirty="0"/>
              <a:t> cleaning, you remove the visible debris. Sanitizing is when you use some type of method to chemically remove microorganisms. Sanitizing is not effective if you do not clean first.</a:t>
            </a:r>
            <a:endParaRPr lang="en-US" dirty="0"/>
          </a:p>
          <a:p>
            <a:pPr marL="113214" indent="-113214">
              <a:lnSpc>
                <a:spcPct val="80000"/>
              </a:lnSpc>
              <a:spcBef>
                <a:spcPct val="50000"/>
              </a:spcBef>
            </a:pPr>
            <a:endParaRPr lang="en-US" dirty="0">
              <a:cs typeface="Times New Roman" pitchFamily="18" charset="0"/>
            </a:endParaRPr>
          </a:p>
        </p:txBody>
      </p:sp>
    </p:spTree>
    <p:extLst>
      <p:ext uri="{BB962C8B-B14F-4D97-AF65-F5344CB8AC3E}">
        <p14:creationId xmlns:p14="http://schemas.microsoft.com/office/powerpoint/2010/main" val="7518190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5B02A3-EC0E-4896-929B-80576E571AC2}" type="slidenum">
              <a:rPr lang="en-US"/>
              <a:pPr/>
              <a:t>25</a:t>
            </a:fld>
            <a:endParaRPr lang="en-US" dirty="0"/>
          </a:p>
        </p:txBody>
      </p:sp>
      <p:sp>
        <p:nvSpPr>
          <p:cNvPr id="474114" name="Rectangle 2"/>
          <p:cNvSpPr>
            <a:spLocks noGrp="1" noRot="1" noChangeAspect="1" noChangeArrowheads="1" noTextEdit="1"/>
          </p:cNvSpPr>
          <p:nvPr>
            <p:ph type="sldImg"/>
          </p:nvPr>
        </p:nvSpPr>
        <p:spPr>
          <a:ln/>
        </p:spPr>
      </p:sp>
      <p:sp>
        <p:nvSpPr>
          <p:cNvPr id="474115" name="Rectangle 3"/>
          <p:cNvSpPr>
            <a:spLocks noGrp="1" noChangeArrowheads="1"/>
          </p:cNvSpPr>
          <p:nvPr>
            <p:ph type="body" idx="1"/>
          </p:nvPr>
        </p:nvSpPr>
        <p:spPr>
          <a:noFill/>
          <a:ln/>
        </p:spPr>
        <p:txBody>
          <a:bodyPr lIns="91083" tIns="45542" rIns="91083" bIns="45542"/>
          <a:lstStyle/>
          <a:p>
            <a:pPr marL="113214" indent="-113214"/>
            <a:endParaRPr lang="en-US" dirty="0"/>
          </a:p>
          <a:p>
            <a:pPr marL="113214" indent="-113214">
              <a:buFontTx/>
              <a:buNone/>
            </a:pPr>
            <a:r>
              <a:rPr lang="en-US" dirty="0"/>
              <a:t>Freezing does not kill microorganisms. To prevent</a:t>
            </a:r>
            <a:r>
              <a:rPr lang="en-US" baseline="0" dirty="0"/>
              <a:t> bacterial</a:t>
            </a:r>
            <a:r>
              <a:rPr lang="en-US" dirty="0"/>
              <a:t> growth, food should never be thawed at room temperature. The four acceptable methods for thawing food are in a refrigerator,</a:t>
            </a:r>
            <a:r>
              <a:rPr lang="en-US" baseline="0" dirty="0"/>
              <a:t> submerged under running cold water, in the microwave if the food will be cooked immediately after, or as part of the cooking process</a:t>
            </a:r>
            <a:r>
              <a:rPr lang="en-US" dirty="0"/>
              <a:t>. When thawing under running water, the water cannot</a:t>
            </a:r>
            <a:r>
              <a:rPr lang="en-US" baseline="0" dirty="0"/>
              <a:t> be hot because that spot where the water hits ends up being in the temperature danger zone while thawing.  Thawing takes time, so please plan food preparation for your fundraiser ahead of time to follow this important rule.  The preferred method is to thaw in the refrigerator, since you know that the temperature has been controlled at all times.  To verify that your refrigerator is operating  below 41 degrees, place a thermometer for 2-3 minutes with the door closed.  </a:t>
            </a:r>
            <a:endParaRPr lang="en-US" dirty="0"/>
          </a:p>
        </p:txBody>
      </p:sp>
    </p:spTree>
    <p:extLst>
      <p:ext uri="{BB962C8B-B14F-4D97-AF65-F5344CB8AC3E}">
        <p14:creationId xmlns:p14="http://schemas.microsoft.com/office/powerpoint/2010/main" val="27321945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66A842-F5C7-4773-B59A-C2C6174905AF}" type="slidenum">
              <a:rPr lang="en-US"/>
              <a:pPr/>
              <a:t>26</a:t>
            </a:fld>
            <a:endParaRPr lang="en-US" dirty="0"/>
          </a:p>
        </p:txBody>
      </p:sp>
      <p:sp>
        <p:nvSpPr>
          <p:cNvPr id="476162" name="Rectangle 2"/>
          <p:cNvSpPr>
            <a:spLocks noGrp="1" noRot="1" noChangeAspect="1" noChangeArrowheads="1" noTextEdit="1"/>
          </p:cNvSpPr>
          <p:nvPr>
            <p:ph type="sldImg"/>
          </p:nvPr>
        </p:nvSpPr>
        <p:spPr>
          <a:ln/>
        </p:spPr>
      </p:sp>
      <p:sp>
        <p:nvSpPr>
          <p:cNvPr id="476163" name="Rectangle 3"/>
          <p:cNvSpPr>
            <a:spLocks noGrp="1" noChangeArrowheads="1"/>
          </p:cNvSpPr>
          <p:nvPr>
            <p:ph type="body" idx="1"/>
          </p:nvPr>
        </p:nvSpPr>
        <p:spPr>
          <a:noFill/>
          <a:ln/>
        </p:spPr>
        <p:txBody>
          <a:bodyPr lIns="91083" tIns="45542" rIns="91083" bIns="45542"/>
          <a:lstStyle/>
          <a:p>
            <a:pPr marL="113214" indent="-113214">
              <a:buFontTx/>
              <a:buNone/>
            </a:pPr>
            <a:r>
              <a:rPr lang="en-US" dirty="0"/>
              <a:t>PHF stands for potentially hazardous food. You should remember this from earlier</a:t>
            </a:r>
            <a:r>
              <a:rPr lang="en-US" baseline="0" dirty="0"/>
              <a:t> in the slides. </a:t>
            </a:r>
            <a:r>
              <a:rPr lang="en-US" dirty="0"/>
              <a:t>Chicken, tuna, egg, pasta, and potato salads all have been involved in foodborne-illness outbreaks. Since these salads are not typically cooked after preparation, there is no chance to eliminate microorganisms that may have been introduced during preparation.</a:t>
            </a:r>
          </a:p>
          <a:p>
            <a:pPr marL="113214" indent="-113214">
              <a:buFontTx/>
              <a:buNone/>
            </a:pPr>
            <a:r>
              <a:rPr lang="en-US" dirty="0"/>
              <a:t>Ingredients should be left in refrigeration until the point that they will be mixed together.</a:t>
            </a:r>
          </a:p>
          <a:p>
            <a:pPr marL="113214" indent="-113214">
              <a:buFontTx/>
              <a:buNone/>
            </a:pPr>
            <a:r>
              <a:rPr lang="en-US" dirty="0"/>
              <a:t>Consider chilling all ingredients and utensils before using them to make the salad. For example, tuna, mayonnaise, and mixing bowls can be chilled before making tuna salad.</a:t>
            </a:r>
          </a:p>
          <a:p>
            <a:pPr marL="113214" indent="-113214">
              <a:buFontTx/>
              <a:buNone/>
            </a:pPr>
            <a:r>
              <a:rPr lang="en-US" dirty="0"/>
              <a:t>Prepare the salads in small batches, so large amounts do not sit out at room temperature for long periods of time.</a:t>
            </a:r>
          </a:p>
          <a:p>
            <a:pPr marL="113214" indent="-113214">
              <a:lnSpc>
                <a:spcPct val="80000"/>
              </a:lnSpc>
              <a:spcBef>
                <a:spcPct val="50000"/>
              </a:spcBef>
              <a:buFontTx/>
              <a:buChar char="•"/>
            </a:pPr>
            <a:endParaRPr lang="en-US" dirty="0">
              <a:cs typeface="Times New Roman" pitchFamily="18" charset="0"/>
            </a:endParaRPr>
          </a:p>
        </p:txBody>
      </p:sp>
    </p:spTree>
    <p:extLst>
      <p:ext uri="{BB962C8B-B14F-4D97-AF65-F5344CB8AC3E}">
        <p14:creationId xmlns:p14="http://schemas.microsoft.com/office/powerpoint/2010/main" val="15731417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Acidic foods can cause some metals to leach into food when using certain cookware, which can be dangerous to those eating the food.  It is best not to use items containing lead, usually found in pewter, copper</a:t>
            </a:r>
            <a:r>
              <a:rPr lang="en-US" baseline="0" dirty="0"/>
              <a:t> cookware, and galvanized items coated with zinc.</a:t>
            </a:r>
            <a:endParaRPr lang="en-US" dirty="0"/>
          </a:p>
        </p:txBody>
      </p:sp>
      <p:sp>
        <p:nvSpPr>
          <p:cNvPr id="4" name="Slide Number Placeholder 3"/>
          <p:cNvSpPr>
            <a:spLocks noGrp="1"/>
          </p:cNvSpPr>
          <p:nvPr>
            <p:ph type="sldNum" sz="quarter" idx="10"/>
          </p:nvPr>
        </p:nvSpPr>
        <p:spPr/>
        <p:txBody>
          <a:bodyPr/>
          <a:lstStyle/>
          <a:p>
            <a:fld id="{6C61D6FD-5B64-4DA5-919D-3763E9BFD1EA}" type="slidenum">
              <a:rPr lang="en-US" smtClean="0"/>
              <a:pPr/>
              <a:t>27</a:t>
            </a:fld>
            <a:endParaRPr lang="en-US" dirty="0"/>
          </a:p>
        </p:txBody>
      </p:sp>
    </p:spTree>
    <p:extLst>
      <p:ext uri="{BB962C8B-B14F-4D97-AF65-F5344CB8AC3E}">
        <p14:creationId xmlns:p14="http://schemas.microsoft.com/office/powerpoint/2010/main" val="16887470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Answer: On the counter</a:t>
            </a:r>
          </a:p>
        </p:txBody>
      </p:sp>
      <p:sp>
        <p:nvSpPr>
          <p:cNvPr id="4" name="Slide Number Placeholder 3"/>
          <p:cNvSpPr>
            <a:spLocks noGrp="1"/>
          </p:cNvSpPr>
          <p:nvPr>
            <p:ph type="sldNum" sz="quarter" idx="10"/>
          </p:nvPr>
        </p:nvSpPr>
        <p:spPr/>
        <p:txBody>
          <a:bodyPr/>
          <a:lstStyle/>
          <a:p>
            <a:fld id="{6C61D6FD-5B64-4DA5-919D-3763E9BFD1EA}" type="slidenum">
              <a:rPr lang="en-US" smtClean="0"/>
              <a:pPr/>
              <a:t>28</a:t>
            </a:fld>
            <a:endParaRPr lang="en-US" dirty="0"/>
          </a:p>
        </p:txBody>
      </p:sp>
    </p:spTree>
    <p:extLst>
      <p:ext uri="{BB962C8B-B14F-4D97-AF65-F5344CB8AC3E}">
        <p14:creationId xmlns:p14="http://schemas.microsoft.com/office/powerpoint/2010/main" val="10066919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8AFF3B-2820-4146-9B0C-61A8376E6970}" type="slidenum">
              <a:rPr lang="en-US"/>
              <a:pPr/>
              <a:t>29</a:t>
            </a:fld>
            <a:endParaRPr lang="en-US" dirty="0"/>
          </a:p>
        </p:txBody>
      </p:sp>
      <p:sp>
        <p:nvSpPr>
          <p:cNvPr id="49049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a:noFill/>
          <a:ln/>
        </p:spPr>
        <p:txBody>
          <a:bodyPr lIns="91083" tIns="45542" rIns="91083" bIns="45542"/>
          <a:lstStyle/>
          <a:p>
            <a:pPr marL="113214" indent="-113214"/>
            <a:r>
              <a:rPr lang="en-US" b="1" dirty="0"/>
              <a:t>Instructor Notes</a:t>
            </a:r>
            <a:endParaRPr lang="en-US" dirty="0"/>
          </a:p>
          <a:p>
            <a:pPr marL="113214" indent="-113214">
              <a:buFontTx/>
              <a:buChar char="•"/>
            </a:pPr>
            <a:r>
              <a:rPr lang="en-US" dirty="0"/>
              <a:t>The only way to reduce some microorganisms in food to safe levels is to cook it to the required minimum internal temperature. This temperature varies from product to product. Minimum standards have been developed for most food. </a:t>
            </a:r>
          </a:p>
          <a:p>
            <a:pPr marL="113214" indent="-113214">
              <a:buFontTx/>
              <a:buChar char="•"/>
            </a:pPr>
            <a:r>
              <a:rPr lang="en-US" dirty="0"/>
              <a:t>The only way to be certain food has reached the required minimum internal cooking temperature is to check it using a thermometer. The temperature should be checked in the thickest part of the food, and at least two readings should be taken in different locations. </a:t>
            </a:r>
          </a:p>
          <a:p>
            <a:pPr marL="113214" indent="-113214">
              <a:buFontTx/>
              <a:buChar char="•"/>
            </a:pPr>
            <a:r>
              <a:rPr lang="en-US" dirty="0"/>
              <a:t>It is important to remember that potentially hazardous food—such as meat, eggs, and seafood—should be cooked to the minimum internal temperatures specified in these slides. If a customer is from a high-risk population, consuming raw or undercooked, potentially hazardous food could significantly increase their risk of foodborne illness. Raw or not fully cooked foods are prohibited at food fundraisers.</a:t>
            </a:r>
            <a:endParaRPr lang="en-US" dirty="0">
              <a:cs typeface="Times New Roman" pitchFamily="18" charset="0"/>
            </a:endParaRPr>
          </a:p>
        </p:txBody>
      </p:sp>
    </p:spTree>
    <p:extLst>
      <p:ext uri="{BB962C8B-B14F-4D97-AF65-F5344CB8AC3E}">
        <p14:creationId xmlns:p14="http://schemas.microsoft.com/office/powerpoint/2010/main" val="1886455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61D6FD-5B64-4DA5-919D-3763E9BFD1EA}" type="slidenum">
              <a:rPr lang="en-US" smtClean="0"/>
              <a:pPr/>
              <a:t>3</a:t>
            </a:fld>
            <a:endParaRPr lang="en-US" dirty="0"/>
          </a:p>
        </p:txBody>
      </p:sp>
    </p:spTree>
    <p:extLst>
      <p:ext uri="{BB962C8B-B14F-4D97-AF65-F5344CB8AC3E}">
        <p14:creationId xmlns:p14="http://schemas.microsoft.com/office/powerpoint/2010/main" val="39468423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Answer: 165 degrees Fahrenheit</a:t>
            </a:r>
          </a:p>
        </p:txBody>
      </p:sp>
      <p:sp>
        <p:nvSpPr>
          <p:cNvPr id="4" name="Slide Number Placeholder 3"/>
          <p:cNvSpPr>
            <a:spLocks noGrp="1"/>
          </p:cNvSpPr>
          <p:nvPr>
            <p:ph type="sldNum" sz="quarter" idx="10"/>
          </p:nvPr>
        </p:nvSpPr>
        <p:spPr/>
        <p:txBody>
          <a:bodyPr/>
          <a:lstStyle/>
          <a:p>
            <a:fld id="{6C61D6FD-5B64-4DA5-919D-3763E9BFD1EA}" type="slidenum">
              <a:rPr lang="en-US" smtClean="0"/>
              <a:pPr/>
              <a:t>31</a:t>
            </a:fld>
            <a:endParaRPr lang="en-US" dirty="0"/>
          </a:p>
        </p:txBody>
      </p:sp>
    </p:spTree>
    <p:extLst>
      <p:ext uri="{BB962C8B-B14F-4D97-AF65-F5344CB8AC3E}">
        <p14:creationId xmlns:p14="http://schemas.microsoft.com/office/powerpoint/2010/main" val="21536895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B5885E-B395-4FC0-83DA-8CFCC663066C}" type="slidenum">
              <a:rPr lang="en-US"/>
              <a:pPr/>
              <a:t>33</a:t>
            </a:fld>
            <a:endParaRPr lang="en-US" dirty="0"/>
          </a:p>
        </p:txBody>
      </p:sp>
      <p:sp>
        <p:nvSpPr>
          <p:cNvPr id="408578" name="Rectangle 2"/>
          <p:cNvSpPr>
            <a:spLocks noGrp="1" noRot="1" noChangeAspect="1" noChangeArrowheads="1" noTextEdit="1"/>
          </p:cNvSpPr>
          <p:nvPr>
            <p:ph type="sldImg"/>
          </p:nvPr>
        </p:nvSpPr>
        <p:spPr>
          <a:ln/>
        </p:spPr>
      </p:sp>
      <p:sp>
        <p:nvSpPr>
          <p:cNvPr id="408579" name="Rectangle 3"/>
          <p:cNvSpPr>
            <a:spLocks noGrp="1" noChangeArrowheads="1"/>
          </p:cNvSpPr>
          <p:nvPr>
            <p:ph type="body" idx="1"/>
          </p:nvPr>
        </p:nvSpPr>
        <p:spPr>
          <a:xfrm>
            <a:off x="975005" y="4579873"/>
            <a:ext cx="5366448" cy="4318524"/>
          </a:xfrm>
          <a:noFill/>
          <a:ln/>
        </p:spPr>
        <p:txBody>
          <a:bodyPr/>
          <a:lstStyle/>
          <a:p>
            <a:pPr marL="113214" indent="-113214">
              <a:lnSpc>
                <a:spcPct val="80000"/>
              </a:lnSpc>
              <a:spcBef>
                <a:spcPct val="50000"/>
              </a:spcBef>
            </a:pPr>
            <a:r>
              <a:rPr lang="en-US" dirty="0"/>
              <a:t>Labeling</a:t>
            </a:r>
            <a:r>
              <a:rPr lang="en-US" baseline="0" dirty="0"/>
              <a:t> food is one of the most important steps that is commonly missed at fundraisers. Labeling includes: The name of the food if it is not common (example: an apple does not have to be labeled), and when it was opened or prepared. We also suggest the preparer put their initials on the label for any questions regarding ingredients.</a:t>
            </a:r>
            <a:endParaRPr lang="en-US" dirty="0"/>
          </a:p>
        </p:txBody>
      </p:sp>
    </p:spTree>
    <p:extLst>
      <p:ext uri="{BB962C8B-B14F-4D97-AF65-F5344CB8AC3E}">
        <p14:creationId xmlns:p14="http://schemas.microsoft.com/office/powerpoint/2010/main" val="39019199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steps are very important</a:t>
            </a:r>
            <a:r>
              <a:rPr lang="en-US" baseline="0" dirty="0"/>
              <a:t> to follow because this is part of the four hour temperature danger zone.  If you do not cool foods to below 40 degrees Fahrenheit fast enough, you may cause bacteria to multiply.</a:t>
            </a:r>
            <a:endParaRPr lang="en-US" dirty="0"/>
          </a:p>
        </p:txBody>
      </p:sp>
      <p:sp>
        <p:nvSpPr>
          <p:cNvPr id="4" name="Slide Number Placeholder 3"/>
          <p:cNvSpPr>
            <a:spLocks noGrp="1"/>
          </p:cNvSpPr>
          <p:nvPr>
            <p:ph type="sldNum" sz="quarter" idx="10"/>
          </p:nvPr>
        </p:nvSpPr>
        <p:spPr/>
        <p:txBody>
          <a:bodyPr/>
          <a:lstStyle/>
          <a:p>
            <a:fld id="{6C61D6FD-5B64-4DA5-919D-3763E9BFD1EA}" type="slidenum">
              <a:rPr lang="en-US" smtClean="0"/>
              <a:pPr/>
              <a:t>34</a:t>
            </a:fld>
            <a:endParaRPr lang="en-US" dirty="0"/>
          </a:p>
        </p:txBody>
      </p:sp>
    </p:spTree>
    <p:extLst>
      <p:ext uri="{BB962C8B-B14F-4D97-AF65-F5344CB8AC3E}">
        <p14:creationId xmlns:p14="http://schemas.microsoft.com/office/powerpoint/2010/main" val="41974313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79E45-9ABC-468C-BF96-ED580D648E01}" type="slidenum">
              <a:rPr lang="en-US"/>
              <a:pPr/>
              <a:t>40</a:t>
            </a:fld>
            <a:endParaRPr lang="en-US" dirty="0"/>
          </a:p>
        </p:txBody>
      </p:sp>
      <p:sp>
        <p:nvSpPr>
          <p:cNvPr id="539650" name="Rectangle 2"/>
          <p:cNvSpPr>
            <a:spLocks noGrp="1" noRot="1" noChangeAspect="1" noChangeArrowheads="1" noTextEdit="1"/>
          </p:cNvSpPr>
          <p:nvPr>
            <p:ph type="sldImg"/>
          </p:nvPr>
        </p:nvSpPr>
        <p:spPr>
          <a:ln/>
        </p:spPr>
      </p:sp>
      <p:sp>
        <p:nvSpPr>
          <p:cNvPr id="539651" name="Rectangle 3"/>
          <p:cNvSpPr>
            <a:spLocks noGrp="1" noChangeArrowheads="1"/>
          </p:cNvSpPr>
          <p:nvPr>
            <p:ph type="body" idx="1"/>
          </p:nvPr>
        </p:nvSpPr>
        <p:spPr>
          <a:noFill/>
          <a:ln/>
        </p:spPr>
        <p:txBody>
          <a:bodyPr lIns="91083" tIns="45542" rIns="91083" bIns="45542"/>
          <a:lstStyle/>
          <a:p>
            <a:pPr marL="113214" indent="-113214"/>
            <a:r>
              <a:rPr lang="en-US" b="1" dirty="0"/>
              <a:t>Instructor Notes</a:t>
            </a:r>
            <a:endParaRPr lang="en-US" dirty="0"/>
          </a:p>
          <a:p>
            <a:pPr marL="113214" indent="-113214">
              <a:buFontTx/>
              <a:buChar char="•"/>
            </a:pPr>
            <a:r>
              <a:rPr lang="en-US" dirty="0"/>
              <a:t>Never use hot-holding equipment to reheat food unless it is specifically designed to do it. Most hot-holding equipment is not designed to pass food through the temperature danger zone quickly enough. Food should be properly reheated and then transferred to the holding unit. </a:t>
            </a:r>
          </a:p>
        </p:txBody>
      </p:sp>
    </p:spTree>
    <p:extLst>
      <p:ext uri="{BB962C8B-B14F-4D97-AF65-F5344CB8AC3E}">
        <p14:creationId xmlns:p14="http://schemas.microsoft.com/office/powerpoint/2010/main" val="8416166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7A314E8-CCA2-476F-804F-96304DC44EF5}" type="slidenum">
              <a:rPr lang="en-US"/>
              <a:pPr/>
              <a:t>41</a:t>
            </a:fld>
            <a:endParaRPr lang="en-US" dirty="0"/>
          </a:p>
        </p:txBody>
      </p:sp>
      <p:sp>
        <p:nvSpPr>
          <p:cNvPr id="541698" name="Rectangle 2"/>
          <p:cNvSpPr>
            <a:spLocks noGrp="1" noRot="1" noChangeAspect="1" noChangeArrowheads="1" noTextEdit="1"/>
          </p:cNvSpPr>
          <p:nvPr>
            <p:ph type="sldImg"/>
          </p:nvPr>
        </p:nvSpPr>
        <p:spPr>
          <a:ln/>
        </p:spPr>
      </p:sp>
      <p:sp>
        <p:nvSpPr>
          <p:cNvPr id="4" name="Notes Placeholder 3"/>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Never use cold-holding equipment to cool food unless it is specifically designed to do it. Most cold-holding equipment is not designed to pass food through the temperature danger zone quickly enough. Food should be properly cooled and then transferred to the holding unit. </a:t>
            </a:r>
          </a:p>
          <a:p>
            <a:endParaRPr lang="en-US" dirty="0"/>
          </a:p>
        </p:txBody>
      </p:sp>
    </p:spTree>
    <p:extLst>
      <p:ext uri="{BB962C8B-B14F-4D97-AF65-F5344CB8AC3E}">
        <p14:creationId xmlns:p14="http://schemas.microsoft.com/office/powerpoint/2010/main" val="36573723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128DA2-5E3F-4667-909E-576C804E0E10}" type="slidenum">
              <a:rPr lang="en-US"/>
              <a:pPr/>
              <a:t>42</a:t>
            </a:fld>
            <a:endParaRPr lang="en-US" dirty="0"/>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a:xfrm>
            <a:off x="934184" y="4417711"/>
            <a:ext cx="5140360" cy="4183129"/>
          </a:xfrm>
          <a:noFill/>
          <a:ln/>
        </p:spPr>
        <p:txBody>
          <a:bodyPr lIns="92814" tIns="46407" rIns="92814" bIns="46407"/>
          <a:lstStyle/>
          <a:p>
            <a:pPr marL="113214" indent="-113214">
              <a:buFontTx/>
              <a:buNone/>
            </a:pPr>
            <a:r>
              <a:rPr lang="en-US" dirty="0"/>
              <a:t>You and your staff must be able to fully describe each of your food</a:t>
            </a:r>
            <a:r>
              <a:rPr lang="en-US" baseline="0" dirty="0"/>
              <a:t> </a:t>
            </a:r>
            <a:r>
              <a:rPr lang="en-US" dirty="0"/>
              <a:t>items when asked. You should be able to tell customers how the item is prepared and identify any “secret” ingredients, if necessary. If you do not know if an item is allergen free, say so. </a:t>
            </a:r>
          </a:p>
          <a:p>
            <a:pPr marL="113214" indent="-113214">
              <a:buFontTx/>
              <a:buNone/>
            </a:pPr>
            <a:r>
              <a:rPr lang="en-US" dirty="0"/>
              <a:t>When preparing food for a customer with allergies, ensure that the food makes no contact with the ingredient to which the customer is allergic.  You can also label items with common allergens, such as contains</a:t>
            </a:r>
            <a:r>
              <a:rPr lang="en-US" baseline="0" dirty="0"/>
              <a:t> nuts or soy.</a:t>
            </a:r>
            <a:endParaRPr lang="en-US" dirty="0"/>
          </a:p>
          <a:p>
            <a:pPr marL="113214" indent="-113214">
              <a:lnSpc>
                <a:spcPct val="80000"/>
              </a:lnSpc>
              <a:spcBef>
                <a:spcPct val="50000"/>
              </a:spcBef>
            </a:pPr>
            <a:r>
              <a:rPr lang="en-US" dirty="0"/>
              <a:t> </a:t>
            </a:r>
          </a:p>
        </p:txBody>
      </p:sp>
    </p:spTree>
    <p:extLst>
      <p:ext uri="{BB962C8B-B14F-4D97-AF65-F5344CB8AC3E}">
        <p14:creationId xmlns:p14="http://schemas.microsoft.com/office/powerpoint/2010/main" val="8895475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Think of all the ways these food preparers are potentially</a:t>
            </a:r>
            <a:r>
              <a:rPr lang="en-US" baseline="0" dirty="0"/>
              <a:t> contaminating food. (60 seconds of silence for this slide)</a:t>
            </a:r>
            <a:endParaRPr lang="en-US" dirty="0"/>
          </a:p>
        </p:txBody>
      </p:sp>
      <p:sp>
        <p:nvSpPr>
          <p:cNvPr id="4" name="Slide Number Placeholder 3"/>
          <p:cNvSpPr>
            <a:spLocks noGrp="1"/>
          </p:cNvSpPr>
          <p:nvPr>
            <p:ph type="sldNum" sz="quarter" idx="10"/>
          </p:nvPr>
        </p:nvSpPr>
        <p:spPr/>
        <p:txBody>
          <a:bodyPr/>
          <a:lstStyle/>
          <a:p>
            <a:fld id="{6C61D6FD-5B64-4DA5-919D-3763E9BFD1EA}" type="slidenum">
              <a:rPr lang="en-US" smtClean="0"/>
              <a:pPr/>
              <a:t>43</a:t>
            </a:fld>
            <a:endParaRPr lang="en-US" dirty="0"/>
          </a:p>
        </p:txBody>
      </p:sp>
    </p:spTree>
    <p:extLst>
      <p:ext uri="{BB962C8B-B14F-4D97-AF65-F5344CB8AC3E}">
        <p14:creationId xmlns:p14="http://schemas.microsoft.com/office/powerpoint/2010/main" val="6593265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 more information on food safety,</a:t>
            </a:r>
            <a:r>
              <a:rPr lang="en-US" baseline="0" dirty="0"/>
              <a:t> please reference TB MED 530, Food Service Sanitation.  These are the standards Environmental Health uses to ensure food safety on the installation.  This can be found digitally online through a search engine.  You may also email the contact information on this slide to speak to an Environmental Health Technician.  You have now completed the instruction portion of this course.  When you advance this slide you will take a multiple choice and true/false exam.  You must pass with 80%, or you will have to take this course over from the beginning.  Once you have passed the exam, your certificate will be emailed to Environmental Health, and you will be prompted to print your certificate.   Please keep this certificate on file, and have with you at any food fundraisers on Fort Benning.  This certificate is good for one year.  Once the deadline has passed, you must take this course again and recertify in order to have a food fundraiser on Fort Benning.</a:t>
            </a:r>
            <a:endParaRPr lang="en-US" dirty="0"/>
          </a:p>
        </p:txBody>
      </p:sp>
      <p:sp>
        <p:nvSpPr>
          <p:cNvPr id="4" name="Slide Number Placeholder 3"/>
          <p:cNvSpPr>
            <a:spLocks noGrp="1"/>
          </p:cNvSpPr>
          <p:nvPr>
            <p:ph type="sldNum" sz="quarter" idx="10"/>
          </p:nvPr>
        </p:nvSpPr>
        <p:spPr/>
        <p:txBody>
          <a:bodyPr/>
          <a:lstStyle/>
          <a:p>
            <a:fld id="{6C61D6FD-5B64-4DA5-919D-3763E9BFD1EA}" type="slidenum">
              <a:rPr lang="en-US" smtClean="0"/>
              <a:pPr/>
              <a:t>45</a:t>
            </a:fld>
            <a:endParaRPr lang="en-US" dirty="0"/>
          </a:p>
        </p:txBody>
      </p:sp>
    </p:spTree>
    <p:extLst>
      <p:ext uri="{BB962C8B-B14F-4D97-AF65-F5344CB8AC3E}">
        <p14:creationId xmlns:p14="http://schemas.microsoft.com/office/powerpoint/2010/main" val="1239811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Who is at risk for a communicable disease from food?  Everyone!</a:t>
            </a:r>
            <a:r>
              <a:rPr lang="en-US" baseline="0" dirty="0"/>
              <a:t>  But those populations at a higher risk for more serious illness are infants and young children, pregnant women, the elderly, those taking certain medications, and those who are seriously ill or have a compromised immune system.  How does this affect you and who you serve?  Well, you can’t necessarily tell who is more at risk, so the best way to protect your customers is to take every precaution to reduce the chances of transmitting a food-borne illness.</a:t>
            </a:r>
            <a:endParaRPr lang="en-US" dirty="0"/>
          </a:p>
        </p:txBody>
      </p:sp>
      <p:sp>
        <p:nvSpPr>
          <p:cNvPr id="4" name="Slide Number Placeholder 3"/>
          <p:cNvSpPr>
            <a:spLocks noGrp="1"/>
          </p:cNvSpPr>
          <p:nvPr>
            <p:ph type="sldNum" sz="quarter" idx="10"/>
          </p:nvPr>
        </p:nvSpPr>
        <p:spPr/>
        <p:txBody>
          <a:bodyPr/>
          <a:lstStyle/>
          <a:p>
            <a:fld id="{6C61D6FD-5B64-4DA5-919D-3763E9BFD1EA}" type="slidenum">
              <a:rPr lang="en-US" smtClean="0"/>
              <a:pPr/>
              <a:t>4</a:t>
            </a:fld>
            <a:endParaRPr lang="en-US" dirty="0"/>
          </a:p>
        </p:txBody>
      </p:sp>
    </p:spTree>
    <p:extLst>
      <p:ext uri="{BB962C8B-B14F-4D97-AF65-F5344CB8AC3E}">
        <p14:creationId xmlns:p14="http://schemas.microsoft.com/office/powerpoint/2010/main" val="2146831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All foods can transmit food-borne illnesses if contaminated, however there are some we call potentially hazardous foods that favor more rapid organism</a:t>
            </a:r>
            <a:r>
              <a:rPr lang="en-US" baseline="0" dirty="0"/>
              <a:t> growth.  These are: milk and milk products, meats, eggs, fish, poultry, shellfish, and heat-treated plant foods.</a:t>
            </a:r>
            <a:endParaRPr lang="en-US" dirty="0"/>
          </a:p>
        </p:txBody>
      </p:sp>
      <p:sp>
        <p:nvSpPr>
          <p:cNvPr id="4" name="Slide Number Placeholder 3"/>
          <p:cNvSpPr>
            <a:spLocks noGrp="1"/>
          </p:cNvSpPr>
          <p:nvPr>
            <p:ph type="sldNum" sz="quarter" idx="10"/>
          </p:nvPr>
        </p:nvSpPr>
        <p:spPr/>
        <p:txBody>
          <a:bodyPr/>
          <a:lstStyle/>
          <a:p>
            <a:fld id="{6C61D6FD-5B64-4DA5-919D-3763E9BFD1EA}" type="slidenum">
              <a:rPr lang="en-US" smtClean="0"/>
              <a:pPr/>
              <a:t>5</a:t>
            </a:fld>
            <a:endParaRPr lang="en-US" dirty="0"/>
          </a:p>
        </p:txBody>
      </p:sp>
    </p:spTree>
    <p:extLst>
      <p:ext uri="{BB962C8B-B14F-4D97-AF65-F5344CB8AC3E}">
        <p14:creationId xmlns:p14="http://schemas.microsoft.com/office/powerpoint/2010/main" val="3089397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B14365-0BEE-4E3B-ADF9-FD045DF83529}" type="slidenum">
              <a:rPr lang="en-US"/>
              <a:pPr/>
              <a:t>6</a:t>
            </a:fld>
            <a:endParaRPr lang="en-US" dirty="0"/>
          </a:p>
        </p:txBody>
      </p:sp>
      <p:sp>
        <p:nvSpPr>
          <p:cNvPr id="80898" name="Rectangle 2"/>
          <p:cNvSpPr>
            <a:spLocks noGrp="1" noRot="1" noChangeAspect="1" noChangeArrowheads="1" noTextEdit="1"/>
          </p:cNvSpPr>
          <p:nvPr>
            <p:ph type="sldImg"/>
          </p:nvPr>
        </p:nvSpPr>
        <p:spPr>
          <a:xfrm>
            <a:off x="1143000" y="685800"/>
            <a:ext cx="4572000" cy="3429000"/>
          </a:xfrm>
          <a:ln/>
        </p:spPr>
      </p:sp>
      <p:sp>
        <p:nvSpPr>
          <p:cNvPr id="80899" name="Rectangle 3"/>
          <p:cNvSpPr>
            <a:spLocks noGrp="1" noChangeArrowheads="1"/>
          </p:cNvSpPr>
          <p:nvPr>
            <p:ph type="body" idx="1"/>
          </p:nvPr>
        </p:nvSpPr>
        <p:spPr>
          <a:xfrm>
            <a:off x="913772" y="4343716"/>
            <a:ext cx="5030456" cy="4113855"/>
          </a:xfrm>
          <a:noFill/>
          <a:ln/>
        </p:spPr>
        <p:txBody>
          <a:bodyPr/>
          <a:lstStyle/>
          <a:p>
            <a:pPr marL="113214" indent="-113214">
              <a:lnSpc>
                <a:spcPct val="80000"/>
              </a:lnSpc>
              <a:spcBef>
                <a:spcPct val="50000"/>
              </a:spcBef>
              <a:buSzPct val="80000"/>
            </a:pPr>
            <a:r>
              <a:rPr lang="en-US" b="1" dirty="0">
                <a:cs typeface="Times New Roman" pitchFamily="18" charset="0"/>
              </a:rPr>
              <a:t>Instructor Notes</a:t>
            </a:r>
          </a:p>
          <a:p>
            <a:pPr marL="113214" indent="-113214">
              <a:lnSpc>
                <a:spcPct val="80000"/>
              </a:lnSpc>
              <a:spcBef>
                <a:spcPct val="50000"/>
              </a:spcBef>
              <a:buSzPct val="80000"/>
              <a:buFontTx/>
              <a:buChar char="•"/>
            </a:pPr>
            <a:r>
              <a:rPr lang="en-US" dirty="0">
                <a:cs typeface="Times New Roman" pitchFamily="18" charset="0"/>
              </a:rPr>
              <a:t>More hazardous</a:t>
            </a:r>
            <a:r>
              <a:rPr lang="en-US" baseline="0" dirty="0">
                <a:cs typeface="Times New Roman" pitchFamily="18" charset="0"/>
              </a:rPr>
              <a:t> foods are baked potatoes, tofu, untreated garlic and oil mixtures, raw sprouts and seeds, sliced vegetables and fruits, and other synthetic ingredients. But it’s important to remember that all foods can transmit bacterial and viral diseases.</a:t>
            </a:r>
            <a:endParaRPr lang="en-US" dirty="0">
              <a:cs typeface="Times New Roman" pitchFamily="18" charset="0"/>
            </a:endParaRPr>
          </a:p>
        </p:txBody>
      </p:sp>
    </p:spTree>
    <p:extLst>
      <p:ext uri="{BB962C8B-B14F-4D97-AF65-F5344CB8AC3E}">
        <p14:creationId xmlns:p14="http://schemas.microsoft.com/office/powerpoint/2010/main" val="3264219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Answer: False.  Remember,</a:t>
            </a:r>
            <a:r>
              <a:rPr lang="en-US" baseline="0" dirty="0"/>
              <a:t> ALL foods can transmit food-borne illnesses.</a:t>
            </a:r>
            <a:endParaRPr lang="en-US" dirty="0"/>
          </a:p>
        </p:txBody>
      </p:sp>
      <p:sp>
        <p:nvSpPr>
          <p:cNvPr id="4" name="Slide Number Placeholder 3"/>
          <p:cNvSpPr>
            <a:spLocks noGrp="1"/>
          </p:cNvSpPr>
          <p:nvPr>
            <p:ph type="sldNum" sz="quarter" idx="10"/>
          </p:nvPr>
        </p:nvSpPr>
        <p:spPr/>
        <p:txBody>
          <a:bodyPr/>
          <a:lstStyle/>
          <a:p>
            <a:fld id="{6C61D6FD-5B64-4DA5-919D-3763E9BFD1EA}" type="slidenum">
              <a:rPr lang="en-US" smtClean="0"/>
              <a:pPr/>
              <a:t>7</a:t>
            </a:fld>
            <a:endParaRPr lang="en-US" dirty="0"/>
          </a:p>
        </p:txBody>
      </p:sp>
    </p:spTree>
    <p:extLst>
      <p:ext uri="{BB962C8B-B14F-4D97-AF65-F5344CB8AC3E}">
        <p14:creationId xmlns:p14="http://schemas.microsoft.com/office/powerpoint/2010/main" val="1093978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 we will learn how food can become unsafe.  The most common ways</a:t>
            </a:r>
            <a:r>
              <a:rPr lang="en-US" baseline="0" dirty="0"/>
              <a:t> food becomes unsafe is through time and temperature abuse, cross contamination, and poor personal hygiene.  We will discuss all of these and how to prevent these problems.</a:t>
            </a:r>
            <a:endParaRPr lang="en-US" dirty="0"/>
          </a:p>
        </p:txBody>
      </p:sp>
      <p:sp>
        <p:nvSpPr>
          <p:cNvPr id="4" name="Slide Number Placeholder 3"/>
          <p:cNvSpPr>
            <a:spLocks noGrp="1"/>
          </p:cNvSpPr>
          <p:nvPr>
            <p:ph type="sldNum" sz="quarter" idx="10"/>
          </p:nvPr>
        </p:nvSpPr>
        <p:spPr/>
        <p:txBody>
          <a:bodyPr/>
          <a:lstStyle/>
          <a:p>
            <a:fld id="{6C61D6FD-5B64-4DA5-919D-3763E9BFD1EA}" type="slidenum">
              <a:rPr lang="en-US" smtClean="0"/>
              <a:pPr/>
              <a:t>8</a:t>
            </a:fld>
            <a:endParaRPr lang="en-US" dirty="0"/>
          </a:p>
        </p:txBody>
      </p:sp>
    </p:spTree>
    <p:extLst>
      <p:ext uri="{BB962C8B-B14F-4D97-AF65-F5344CB8AC3E}">
        <p14:creationId xmlns:p14="http://schemas.microsoft.com/office/powerpoint/2010/main" val="1118567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keep food safe, we can control 2</a:t>
            </a:r>
            <a:r>
              <a:rPr lang="en-US" baseline="0" dirty="0"/>
              <a:t> things: time and temperature. We limit the time food spends in the temperature danger zone to 4 hours because generally that is the amount of time bacteria need to reproduce to unsafe levels and make us sick. The temperature danger zone is 40-140 degrees Fahrenheit. Therefore all foods that are temperature dependent should not be within 40-140 degrees Fahrenheit for longer than 4 hours. This is cumulative so anytime it is in this temperature range, the clock is ticking.  For example, if you are preparing chili, you must count the time that the meat was out of the refrigerator from the time you bought it at the store until you get home and put it away, the time it is out of the refrigerator until it is cooked to proper temperatures, and the time that it takes for it to be packaged in containers and cooled to below 40 degrees for storage.   </a:t>
            </a:r>
            <a:endParaRPr lang="en-US" dirty="0"/>
          </a:p>
        </p:txBody>
      </p:sp>
      <p:sp>
        <p:nvSpPr>
          <p:cNvPr id="4" name="Slide Number Placeholder 3"/>
          <p:cNvSpPr>
            <a:spLocks noGrp="1"/>
          </p:cNvSpPr>
          <p:nvPr>
            <p:ph type="sldNum" sz="quarter" idx="10"/>
          </p:nvPr>
        </p:nvSpPr>
        <p:spPr/>
        <p:txBody>
          <a:bodyPr/>
          <a:lstStyle/>
          <a:p>
            <a:fld id="{6C61D6FD-5B64-4DA5-919D-3763E9BFD1EA}" type="slidenum">
              <a:rPr lang="en-US" smtClean="0"/>
              <a:pPr/>
              <a:t>9</a:t>
            </a:fld>
            <a:endParaRPr lang="en-US" dirty="0"/>
          </a:p>
        </p:txBody>
      </p:sp>
    </p:spTree>
    <p:extLst>
      <p:ext uri="{BB962C8B-B14F-4D97-AF65-F5344CB8AC3E}">
        <p14:creationId xmlns:p14="http://schemas.microsoft.com/office/powerpoint/2010/main" val="2175198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D1AA089E-B247-432D-B48B-BB117B4CE3E2}" type="datetimeFigureOut">
              <a:rPr lang="en-US" smtClean="0"/>
              <a:pPr/>
              <a:t>4/23/2025</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8AA1395-24AB-407E-A80C-806439A6E4D3}"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AA089E-B247-432D-B48B-BB117B4CE3E2}" type="datetimeFigureOut">
              <a:rPr lang="en-US" smtClean="0"/>
              <a:pPr/>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AA1395-24AB-407E-A80C-806439A6E4D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AA089E-B247-432D-B48B-BB117B4CE3E2}" type="datetimeFigureOut">
              <a:rPr lang="en-US" smtClean="0"/>
              <a:pPr/>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AA1395-24AB-407E-A80C-806439A6E4D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AA089E-B247-432D-B48B-BB117B4CE3E2}" type="datetimeFigureOut">
              <a:rPr lang="en-US" smtClean="0"/>
              <a:pPr/>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AA1395-24AB-407E-A80C-806439A6E4D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AA089E-B247-432D-B48B-BB117B4CE3E2}" type="datetimeFigureOut">
              <a:rPr lang="en-US" smtClean="0"/>
              <a:pPr/>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AA1395-24AB-407E-A80C-806439A6E4D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D1AA089E-B247-432D-B48B-BB117B4CE3E2}" type="datetimeFigureOut">
              <a:rPr lang="en-US" smtClean="0"/>
              <a:pPr/>
              <a:t>4/23/2025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AA1395-24AB-407E-A80C-806439A6E4D3}"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AA089E-B247-432D-B48B-BB117B4CE3E2}" type="datetimeFigureOut">
              <a:rPr lang="en-US" smtClean="0"/>
              <a:pPr/>
              <a:t>4/23/2025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8AA1395-24AB-407E-A80C-806439A6E4D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AA089E-B247-432D-B48B-BB117B4CE3E2}" type="datetimeFigureOut">
              <a:rPr lang="en-US" smtClean="0"/>
              <a:pPr/>
              <a:t>4/23/2025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AA1395-24AB-407E-A80C-806439A6E4D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AA089E-B247-432D-B48B-BB117B4CE3E2}" type="datetimeFigureOut">
              <a:rPr lang="en-US" smtClean="0"/>
              <a:pPr/>
              <a:t>4/23/2025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AA1395-24AB-407E-A80C-806439A6E4D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1AA089E-B247-432D-B48B-BB117B4CE3E2}" type="datetimeFigureOut">
              <a:rPr lang="en-US" smtClean="0"/>
              <a:pPr/>
              <a:t>4/23/2025</a:t>
            </a:fld>
            <a:endParaRPr lang="en-US" dirty="0"/>
          </a:p>
        </p:txBody>
      </p:sp>
      <p:sp>
        <p:nvSpPr>
          <p:cNvPr id="7" name="Slide Number Placeholder 6"/>
          <p:cNvSpPr>
            <a:spLocks noGrp="1"/>
          </p:cNvSpPr>
          <p:nvPr>
            <p:ph type="sldNum" sz="quarter" idx="12"/>
          </p:nvPr>
        </p:nvSpPr>
        <p:spPr/>
        <p:txBody>
          <a:bodyPr/>
          <a:lstStyle/>
          <a:p>
            <a:fld id="{B8AA1395-24AB-407E-A80C-806439A6E4D3}"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AA089E-B247-432D-B48B-BB117B4CE3E2}" type="datetimeFigureOut">
              <a:rPr lang="en-US" smtClean="0"/>
              <a:pPr/>
              <a:t>4/23/2025</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B8AA1395-24AB-407E-A80C-806439A6E4D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D1AA089E-B247-432D-B48B-BB117B4CE3E2}" type="datetimeFigureOut">
              <a:rPr lang="en-US" smtClean="0"/>
              <a:pPr/>
              <a:t>4/23/2025</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8AA1395-24AB-407E-A80C-806439A6E4D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dogpile.com/clickserver/_iceUrlFlag=1?rawURL=http://www.lapaco.com/documents/images/produits/grande/IMG_9418.jpg&amp;0=&amp;1=0&amp;4=192.138.65.36&amp;5=192.138.65.36&amp;9=bce7690678914bdd820f6b692470cb01&amp;10=1&amp;11=info.dogpl&amp;13=search&amp;14=372380&amp;15=main-title&amp;17=24&amp;18=12&amp;19=0&amp;20=0&amp;21=24&amp;22=11LSsOX3vNE=&amp;23=0&amp;40=bHN/KL8waXpHSoqnraZL/w==&amp;_IceUrl=tru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hyperlink" Target="http://www.dogpile.com/clickserver/_iceUrlFlag=1?rawURL=http://www.notquitenigella.com/wp-content/uploads/2009/03/a-copper_pot-450x675.jpg&amp;0=&amp;1=0&amp;4=192.138.65.36&amp;5=192.138.65.36&amp;9=0661662934064e13883d6b692470cb01&amp;10=1&amp;11=info.dogpl&amp;13=search&amp;14=239125&amp;15=main-title&amp;17=1&amp;18=4&amp;19=0&amp;20=0&amp;21=1&amp;22=PwLIk50FR9k=&amp;23=0&amp;40=pzhOvoesql2MA6tLDwprmw==&amp;_IceUrl=true" TargetMode="External"/><Relationship Id="rId7" Type="http://schemas.openxmlformats.org/officeDocument/2006/relationships/hyperlink" Target="http://www.dogpile.com/clickserver/_iceUrlFlag=1?rawURL=http://www.uspurchase.com/GalvanizedPails/images/by21.jpg&amp;0=&amp;1=0&amp;4=192.138.65.36&amp;5=192.138.65.36&amp;9=75333ffd62ba4c54aaee6b692470cb01&amp;10=1&amp;11=info.dogpl&amp;13=search&amp;14=239125&amp;15=main-title&amp;17=7&amp;18=4&amp;19=0&amp;20=0&amp;21=7&amp;22=81gNK2L2jEM=&amp;23=0&amp;40=6ciFao2iltoj/1vyArkcwg==&amp;_IceUrl=true"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hyperlink" Target="http://www.dogpile.com/clickserver/_iceUrlFlag=1?rawURL=http://www.farthestreaches.com/images/kranzpewtermug.jpg&amp;0=&amp;1=0&amp;4=192.138.65.36&amp;5=192.138.65.36&amp;9=70105674c9f24d1b9bbf6b692470cb01&amp;10=1&amp;11=info.dogpl&amp;13=search&amp;14=239125&amp;15=main-title&amp;17=1&amp;18=11&amp;19=0&amp;20=0&amp;21=1&amp;22=PdRccdcuOqQ=&amp;23=0&amp;40=MAQ3Mz3F2ga9FckwFj/abQ==&amp;_IceUrl=true" TargetMode="External"/><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Jennifer.n.jackson33.mil@health"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FOOD SAFETY COURSE</a:t>
            </a:r>
          </a:p>
        </p:txBody>
      </p:sp>
      <p:sp>
        <p:nvSpPr>
          <p:cNvPr id="3" name="Subtitle 2"/>
          <p:cNvSpPr>
            <a:spLocks noGrp="1"/>
          </p:cNvSpPr>
          <p:nvPr>
            <p:ph type="subTitle" idx="1"/>
          </p:nvPr>
        </p:nvSpPr>
        <p:spPr>
          <a:xfrm>
            <a:off x="24384" y="3200400"/>
            <a:ext cx="4547616" cy="2486464"/>
          </a:xfrm>
        </p:spPr>
        <p:txBody>
          <a:bodyPr>
            <a:normAutofit/>
          </a:bodyPr>
          <a:lstStyle/>
          <a:p>
            <a:r>
              <a:rPr lang="en-US" dirty="0">
                <a:solidFill>
                  <a:schemeClr val="tx1"/>
                </a:solidFill>
              </a:rPr>
              <a:t>For Food Fundraisers on Fort Benning, GA</a:t>
            </a:r>
          </a:p>
          <a:p>
            <a:endParaRPr lang="en-US" dirty="0">
              <a:solidFill>
                <a:schemeClr val="tx1"/>
              </a:solidFill>
            </a:endParaRPr>
          </a:p>
          <a:p>
            <a:endParaRPr lang="en-US" dirty="0">
              <a:solidFill>
                <a:schemeClr val="tx1"/>
              </a:solidFill>
            </a:endParaRPr>
          </a:p>
          <a:p>
            <a:r>
              <a:rPr lang="en-US" dirty="0">
                <a:solidFill>
                  <a:schemeClr val="tx1"/>
                </a:solidFill>
              </a:rPr>
              <a:t>Environmental Health Section</a:t>
            </a:r>
          </a:p>
          <a:p>
            <a:r>
              <a:rPr lang="en-US" dirty="0">
                <a:solidFill>
                  <a:schemeClr val="tx1"/>
                </a:solidFill>
              </a:rPr>
              <a:t>Department of Public Health</a:t>
            </a:r>
          </a:p>
          <a:p>
            <a:r>
              <a:rPr lang="en-US" dirty="0">
                <a:solidFill>
                  <a:schemeClr val="tx1"/>
                </a:solidFill>
              </a:rPr>
              <a:t>Fort Benning MEDDAC</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0"/>
            <a:ext cx="1855520" cy="2286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389888"/>
          </a:xfrm>
        </p:spPr>
        <p:txBody>
          <a:bodyPr>
            <a:normAutofit/>
          </a:bodyPr>
          <a:lstStyle/>
          <a:p>
            <a:r>
              <a:rPr lang="en-US" dirty="0"/>
              <a:t>Preventing Time-Temperature Abuse</a:t>
            </a:r>
          </a:p>
        </p:txBody>
      </p:sp>
      <p:sp>
        <p:nvSpPr>
          <p:cNvPr id="3" name="Content Placeholder 2"/>
          <p:cNvSpPr>
            <a:spLocks noGrp="1"/>
          </p:cNvSpPr>
          <p:nvPr>
            <p:ph idx="1"/>
          </p:nvPr>
        </p:nvSpPr>
        <p:spPr>
          <a:xfrm>
            <a:off x="457200" y="2819400"/>
            <a:ext cx="6096000" cy="3017520"/>
          </a:xfrm>
        </p:spPr>
        <p:txBody>
          <a:bodyPr/>
          <a:lstStyle/>
          <a:p>
            <a:pPr marL="274320" lvl="1" indent="-274320">
              <a:buClr>
                <a:schemeClr val="accent3"/>
              </a:buClr>
              <a:buSzPct val="95000"/>
            </a:pPr>
            <a:r>
              <a:rPr lang="en-US" dirty="0">
                <a:solidFill>
                  <a:schemeClr val="tx1"/>
                </a:solidFill>
              </a:rPr>
              <a:t>Minimize the time food spends in the temperature danger zone</a:t>
            </a:r>
          </a:p>
          <a:p>
            <a:pPr marL="274320" lvl="1" indent="-274320">
              <a:buClr>
                <a:schemeClr val="accent3"/>
              </a:buClr>
              <a:buSzPct val="95000"/>
            </a:pPr>
            <a:r>
              <a:rPr lang="en-US" dirty="0">
                <a:solidFill>
                  <a:schemeClr val="tx1"/>
                </a:solidFill>
              </a:rPr>
              <a:t>Determine the best way to monitor time and temperature</a:t>
            </a:r>
          </a:p>
          <a:p>
            <a:pPr marL="274320" lvl="1" indent="-274320">
              <a:buClr>
                <a:schemeClr val="accent3"/>
              </a:buClr>
              <a:buSzPct val="95000"/>
            </a:pPr>
            <a:r>
              <a:rPr lang="en-US" dirty="0">
                <a:solidFill>
                  <a:schemeClr val="tx1"/>
                </a:solidFill>
              </a:rPr>
              <a:t>Have accurate thermometers available and record when temperatures are taken</a:t>
            </a:r>
          </a:p>
          <a:p>
            <a:pPr>
              <a:buNone/>
            </a:pPr>
            <a:endParaRPr lang="en-US" dirty="0">
              <a:solidFill>
                <a:schemeClr val="tx2">
                  <a:lumMod val="9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p:txBody>
          <a:bodyPr>
            <a:normAutofit fontScale="90000"/>
          </a:bodyPr>
          <a:lstStyle/>
          <a:p>
            <a:r>
              <a:rPr lang="en-US" dirty="0"/>
              <a:t>Temperature-Measuring Devices</a:t>
            </a:r>
          </a:p>
        </p:txBody>
      </p:sp>
      <p:sp>
        <p:nvSpPr>
          <p:cNvPr id="337923" name="Rectangle 3"/>
          <p:cNvSpPr>
            <a:spLocks noGrp="1" noChangeArrowheads="1"/>
          </p:cNvSpPr>
          <p:nvPr>
            <p:ph idx="1"/>
          </p:nvPr>
        </p:nvSpPr>
        <p:spPr/>
        <p:txBody>
          <a:bodyPr/>
          <a:lstStyle/>
          <a:p>
            <a:r>
              <a:rPr lang="en-US" dirty="0"/>
              <a:t>Bimetallic Stemmed Thermometer</a:t>
            </a:r>
          </a:p>
        </p:txBody>
      </p:sp>
      <p:sp>
        <p:nvSpPr>
          <p:cNvPr id="337924" name="Rectangle 4"/>
          <p:cNvSpPr>
            <a:spLocks noChangeArrowheads="1"/>
          </p:cNvSpPr>
          <p:nvPr/>
        </p:nvSpPr>
        <p:spPr bwMode="auto">
          <a:xfrm>
            <a:off x="1066800" y="5775325"/>
            <a:ext cx="6400800" cy="930275"/>
          </a:xfrm>
          <a:prstGeom prst="rect">
            <a:avLst/>
          </a:prstGeom>
          <a:noFill/>
          <a:ln w="9525">
            <a:noFill/>
            <a:miter lim="800000"/>
            <a:headEnd/>
            <a:tailEnd/>
          </a:ln>
          <a:effectLst/>
        </p:spPr>
        <p:txBody>
          <a:bodyPr>
            <a:spAutoFit/>
          </a:bodyPr>
          <a:lstStyle/>
          <a:p>
            <a:pPr>
              <a:spcBef>
                <a:spcPct val="50000"/>
              </a:spcBef>
              <a:spcAft>
                <a:spcPct val="25000"/>
              </a:spcAft>
              <a:tabLst>
                <a:tab pos="228600" algn="l"/>
              </a:tabLst>
            </a:pPr>
            <a:endParaRPr lang="en-US" sz="2000" dirty="0">
              <a:solidFill>
                <a:srgbClr val="000000"/>
              </a:solidFill>
              <a:cs typeface="Times New Roman" pitchFamily="18" charset="0"/>
            </a:endParaRPr>
          </a:p>
          <a:p>
            <a:pPr>
              <a:spcBef>
                <a:spcPct val="50000"/>
              </a:spcBef>
              <a:spcAft>
                <a:spcPct val="25000"/>
              </a:spcAft>
              <a:tabLst>
                <a:tab pos="228600" algn="l"/>
              </a:tabLst>
            </a:pPr>
            <a:endParaRPr lang="en-US" sz="2000" dirty="0">
              <a:solidFill>
                <a:srgbClr val="000000"/>
              </a:solidFill>
              <a:cs typeface="Times New Roman" pitchFamily="18" charset="0"/>
            </a:endParaRPr>
          </a:p>
        </p:txBody>
      </p:sp>
      <p:pic>
        <p:nvPicPr>
          <p:cNvPr id="337925" name="Picture 5"/>
          <p:cNvPicPr>
            <a:picLocks noChangeAspect="1" noChangeArrowheads="1"/>
          </p:cNvPicPr>
          <p:nvPr/>
        </p:nvPicPr>
        <p:blipFill>
          <a:blip r:embed="rId3" cstate="print"/>
          <a:srcRect/>
          <a:stretch>
            <a:fillRect/>
          </a:stretch>
        </p:blipFill>
        <p:spPr bwMode="auto">
          <a:xfrm>
            <a:off x="1600200" y="2819400"/>
            <a:ext cx="5638800" cy="3497718"/>
          </a:xfrm>
          <a:prstGeom prst="rect">
            <a:avLst/>
          </a:prstGeom>
          <a:noFill/>
        </p:spPr>
      </p:pic>
      <p:sp>
        <p:nvSpPr>
          <p:cNvPr id="337926" name="Text Box 6"/>
          <p:cNvSpPr txBox="1">
            <a:spLocks noChangeArrowheads="1"/>
          </p:cNvSpPr>
          <p:nvPr/>
        </p:nvSpPr>
        <p:spPr bwMode="auto">
          <a:xfrm>
            <a:off x="2209800" y="3200400"/>
            <a:ext cx="1828800" cy="336550"/>
          </a:xfrm>
          <a:prstGeom prst="rect">
            <a:avLst/>
          </a:prstGeom>
          <a:noFill/>
          <a:ln w="9525">
            <a:noFill/>
            <a:miter lim="800000"/>
            <a:headEnd/>
            <a:tailEnd/>
          </a:ln>
          <a:effectLst/>
        </p:spPr>
        <p:txBody>
          <a:bodyPr wrap="square">
            <a:spAutoFit/>
          </a:bodyPr>
          <a:lstStyle/>
          <a:p>
            <a:pPr eaLnBrk="0" hangingPunct="0"/>
            <a:r>
              <a:rPr lang="en-US" sz="1600" b="1" dirty="0"/>
              <a:t>Indicator Head</a:t>
            </a:r>
            <a:endParaRPr lang="en-US" sz="1400" b="1" dirty="0"/>
          </a:p>
        </p:txBody>
      </p:sp>
      <p:sp>
        <p:nvSpPr>
          <p:cNvPr id="337927" name="Text Box 7"/>
          <p:cNvSpPr txBox="1">
            <a:spLocks noChangeArrowheads="1"/>
          </p:cNvSpPr>
          <p:nvPr/>
        </p:nvSpPr>
        <p:spPr bwMode="auto">
          <a:xfrm>
            <a:off x="2057400" y="3733800"/>
            <a:ext cx="1905000" cy="336550"/>
          </a:xfrm>
          <a:prstGeom prst="rect">
            <a:avLst/>
          </a:prstGeom>
          <a:noFill/>
          <a:ln w="9525">
            <a:noFill/>
            <a:miter lim="800000"/>
            <a:headEnd/>
            <a:tailEnd/>
          </a:ln>
          <a:effectLst/>
        </p:spPr>
        <p:txBody>
          <a:bodyPr wrap="square">
            <a:spAutoFit/>
          </a:bodyPr>
          <a:lstStyle/>
          <a:p>
            <a:pPr eaLnBrk="0" hangingPunct="0"/>
            <a:r>
              <a:rPr lang="en-US" sz="1600" b="1" dirty="0"/>
              <a:t>Calibration Nut</a:t>
            </a:r>
            <a:endParaRPr lang="en-US" sz="1400" b="1" dirty="0"/>
          </a:p>
        </p:txBody>
      </p:sp>
      <p:sp>
        <p:nvSpPr>
          <p:cNvPr id="337928" name="Text Box 8"/>
          <p:cNvSpPr txBox="1">
            <a:spLocks noChangeArrowheads="1"/>
          </p:cNvSpPr>
          <p:nvPr/>
        </p:nvSpPr>
        <p:spPr bwMode="auto">
          <a:xfrm>
            <a:off x="2362200" y="4191000"/>
            <a:ext cx="1517650" cy="336550"/>
          </a:xfrm>
          <a:prstGeom prst="rect">
            <a:avLst/>
          </a:prstGeom>
          <a:noFill/>
          <a:ln w="9525">
            <a:noFill/>
            <a:miter lim="800000"/>
            <a:headEnd/>
            <a:tailEnd/>
          </a:ln>
          <a:effectLst/>
        </p:spPr>
        <p:txBody>
          <a:bodyPr wrap="square">
            <a:spAutoFit/>
          </a:bodyPr>
          <a:lstStyle/>
          <a:p>
            <a:pPr eaLnBrk="0" hangingPunct="0"/>
            <a:r>
              <a:rPr lang="en-US" sz="1600" b="1" dirty="0"/>
              <a:t>Holding Clip</a:t>
            </a:r>
            <a:endParaRPr lang="en-US" sz="1400" b="1" dirty="0"/>
          </a:p>
        </p:txBody>
      </p:sp>
      <p:sp>
        <p:nvSpPr>
          <p:cNvPr id="337929" name="Text Box 9"/>
          <p:cNvSpPr txBox="1">
            <a:spLocks noChangeArrowheads="1"/>
          </p:cNvSpPr>
          <p:nvPr/>
        </p:nvSpPr>
        <p:spPr bwMode="auto">
          <a:xfrm>
            <a:off x="3048000" y="4495800"/>
            <a:ext cx="857250" cy="336550"/>
          </a:xfrm>
          <a:prstGeom prst="rect">
            <a:avLst/>
          </a:prstGeom>
          <a:noFill/>
          <a:ln w="9525">
            <a:noFill/>
            <a:miter lim="800000"/>
            <a:headEnd/>
            <a:tailEnd/>
          </a:ln>
          <a:effectLst/>
        </p:spPr>
        <p:txBody>
          <a:bodyPr wrap="square">
            <a:spAutoFit/>
          </a:bodyPr>
          <a:lstStyle/>
          <a:p>
            <a:pPr eaLnBrk="0" hangingPunct="0"/>
            <a:r>
              <a:rPr lang="en-US" sz="1600" b="1" dirty="0"/>
              <a:t>Stem</a:t>
            </a:r>
            <a:endParaRPr lang="en-US" sz="1400" b="1" dirty="0"/>
          </a:p>
        </p:txBody>
      </p:sp>
      <p:sp>
        <p:nvSpPr>
          <p:cNvPr id="337930" name="Text Box 10"/>
          <p:cNvSpPr txBox="1">
            <a:spLocks noChangeArrowheads="1"/>
          </p:cNvSpPr>
          <p:nvPr/>
        </p:nvSpPr>
        <p:spPr bwMode="auto">
          <a:xfrm>
            <a:off x="2362200" y="5257800"/>
            <a:ext cx="1600200" cy="336550"/>
          </a:xfrm>
          <a:prstGeom prst="rect">
            <a:avLst/>
          </a:prstGeom>
          <a:noFill/>
          <a:ln w="9525">
            <a:noFill/>
            <a:miter lim="800000"/>
            <a:headEnd/>
            <a:tailEnd/>
          </a:ln>
          <a:effectLst/>
        </p:spPr>
        <p:txBody>
          <a:bodyPr wrap="square">
            <a:spAutoFit/>
          </a:bodyPr>
          <a:lstStyle/>
          <a:p>
            <a:pPr eaLnBrk="0" hangingPunct="0"/>
            <a:r>
              <a:rPr lang="en-US" sz="1600" b="1" dirty="0"/>
              <a:t>Sensing Area</a:t>
            </a:r>
            <a:endParaRPr lang="en-US" sz="1400" b="1" dirty="0"/>
          </a:p>
        </p:txBody>
      </p:sp>
      <p:sp>
        <p:nvSpPr>
          <p:cNvPr id="337931" name="Text Box 11"/>
          <p:cNvSpPr txBox="1">
            <a:spLocks noChangeArrowheads="1"/>
          </p:cNvSpPr>
          <p:nvPr/>
        </p:nvSpPr>
        <p:spPr bwMode="auto">
          <a:xfrm>
            <a:off x="2895600" y="5791200"/>
            <a:ext cx="1143000" cy="336550"/>
          </a:xfrm>
          <a:prstGeom prst="rect">
            <a:avLst/>
          </a:prstGeom>
          <a:noFill/>
          <a:ln w="9525">
            <a:noFill/>
            <a:miter lim="800000"/>
            <a:headEnd/>
            <a:tailEnd/>
          </a:ln>
          <a:effectLst/>
        </p:spPr>
        <p:txBody>
          <a:bodyPr wrap="square">
            <a:spAutoFit/>
          </a:bodyPr>
          <a:lstStyle/>
          <a:p>
            <a:pPr eaLnBrk="0" hangingPunct="0"/>
            <a:r>
              <a:rPr lang="en-US" sz="1600" b="1" dirty="0"/>
              <a:t>Dimple</a:t>
            </a:r>
            <a:endParaRPr lang="en-US" sz="14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	</a:t>
            </a:r>
          </a:p>
        </p:txBody>
      </p:sp>
      <p:sp>
        <p:nvSpPr>
          <p:cNvPr id="3" name="Content Placeholder 2"/>
          <p:cNvSpPr>
            <a:spLocks noGrp="1"/>
          </p:cNvSpPr>
          <p:nvPr>
            <p:ph idx="1"/>
          </p:nvPr>
        </p:nvSpPr>
        <p:spPr/>
        <p:txBody>
          <a:bodyPr/>
          <a:lstStyle/>
          <a:p>
            <a:r>
              <a:rPr lang="en-US" dirty="0">
                <a:solidFill>
                  <a:schemeClr val="tx1"/>
                </a:solidFill>
              </a:rPr>
              <a:t>What is the temperature danger zone?</a:t>
            </a:r>
          </a:p>
          <a:p>
            <a:pPr lvl="1"/>
            <a:endParaRPr lang="en-US" dirty="0">
              <a:solidFill>
                <a:schemeClr val="tx1"/>
              </a:solidFill>
            </a:endParaRPr>
          </a:p>
          <a:p>
            <a:pPr lvl="1"/>
            <a:r>
              <a:rPr lang="en-US" dirty="0">
                <a:solidFill>
                  <a:schemeClr val="tx1"/>
                </a:solidFill>
              </a:rPr>
              <a:t>50-150 degrees Fahrenheit</a:t>
            </a:r>
          </a:p>
          <a:p>
            <a:pPr lvl="1"/>
            <a:r>
              <a:rPr lang="en-US" dirty="0">
                <a:solidFill>
                  <a:schemeClr val="tx1"/>
                </a:solidFill>
              </a:rPr>
              <a:t>40-140 degrees Celsius</a:t>
            </a:r>
          </a:p>
          <a:p>
            <a:pPr lvl="1"/>
            <a:r>
              <a:rPr lang="en-US" dirty="0">
                <a:solidFill>
                  <a:schemeClr val="tx1"/>
                </a:solidFill>
              </a:rPr>
              <a:t>40-140 degrees Fahrenheit</a:t>
            </a:r>
          </a:p>
          <a:p>
            <a:pPr lvl="1"/>
            <a:r>
              <a:rPr lang="en-US" dirty="0">
                <a:solidFill>
                  <a:schemeClr val="tx1"/>
                </a:solidFill>
              </a:rPr>
              <a:t>30-130 degrees Fahrenheit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p:txBody>
          <a:bodyPr/>
          <a:lstStyle/>
          <a:p>
            <a:r>
              <a:rPr lang="en-US" dirty="0">
                <a:solidFill>
                  <a:schemeClr val="tx1"/>
                </a:solidFill>
              </a:rPr>
              <a:t>How long can food be held in the temperature danger zone before it should be eaten or thrown away?</a:t>
            </a:r>
          </a:p>
          <a:p>
            <a:pPr lvl="1"/>
            <a:endParaRPr lang="en-US" dirty="0">
              <a:solidFill>
                <a:schemeClr val="tx1"/>
              </a:solidFill>
            </a:endParaRPr>
          </a:p>
          <a:p>
            <a:pPr lvl="1"/>
            <a:r>
              <a:rPr lang="en-US" dirty="0">
                <a:solidFill>
                  <a:schemeClr val="tx1"/>
                </a:solidFill>
              </a:rPr>
              <a:t>3 hours</a:t>
            </a:r>
          </a:p>
          <a:p>
            <a:pPr lvl="1"/>
            <a:r>
              <a:rPr lang="en-US" dirty="0">
                <a:solidFill>
                  <a:schemeClr val="tx1"/>
                </a:solidFill>
              </a:rPr>
              <a:t>4 hours at a time</a:t>
            </a:r>
          </a:p>
          <a:p>
            <a:pPr lvl="1"/>
            <a:r>
              <a:rPr lang="en-US" dirty="0">
                <a:solidFill>
                  <a:schemeClr val="tx1"/>
                </a:solidFill>
              </a:rPr>
              <a:t>4 hours cumulatively</a:t>
            </a:r>
          </a:p>
          <a:p>
            <a:pPr lvl="1"/>
            <a:r>
              <a:rPr lang="en-US" dirty="0">
                <a:solidFill>
                  <a:schemeClr val="tx1"/>
                </a:solidFill>
              </a:rPr>
              <a:t>4.5 hours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Cross-Contamination</a:t>
            </a:r>
          </a:p>
        </p:txBody>
      </p:sp>
      <p:sp>
        <p:nvSpPr>
          <p:cNvPr id="3" name="Content Placeholder 2"/>
          <p:cNvSpPr>
            <a:spLocks noGrp="1"/>
          </p:cNvSpPr>
          <p:nvPr>
            <p:ph idx="1"/>
          </p:nvPr>
        </p:nvSpPr>
        <p:spPr>
          <a:xfrm>
            <a:off x="457200" y="1935480"/>
            <a:ext cx="6248400" cy="4389120"/>
          </a:xfrm>
        </p:spPr>
        <p:txBody>
          <a:bodyPr/>
          <a:lstStyle/>
          <a:p>
            <a:endParaRPr lang="en-US" dirty="0"/>
          </a:p>
          <a:p>
            <a:r>
              <a:rPr lang="en-US" dirty="0">
                <a:solidFill>
                  <a:schemeClr val="tx1"/>
                </a:solidFill>
              </a:rPr>
              <a:t>Cross-contamination occurs when: </a:t>
            </a:r>
          </a:p>
          <a:p>
            <a:pPr lvl="1"/>
            <a:r>
              <a:rPr lang="en-US" dirty="0">
                <a:solidFill>
                  <a:schemeClr val="tx1"/>
                </a:solidFill>
              </a:rPr>
              <a:t>Microorganisms are transferred from </a:t>
            </a:r>
            <a:br>
              <a:rPr lang="en-US" dirty="0">
                <a:solidFill>
                  <a:schemeClr val="tx1"/>
                </a:solidFill>
              </a:rPr>
            </a:br>
            <a:r>
              <a:rPr lang="en-US" dirty="0">
                <a:solidFill>
                  <a:schemeClr val="tx1"/>
                </a:solidFill>
              </a:rPr>
              <a:t>one food or surface to another</a:t>
            </a:r>
          </a:p>
          <a:p>
            <a:pPr lvl="1"/>
            <a:endParaRPr lang="en-US" dirty="0">
              <a:solidFill>
                <a:schemeClr val="tx1"/>
              </a:solidFill>
            </a:endParaRPr>
          </a:p>
          <a:p>
            <a:pPr lvl="1"/>
            <a:r>
              <a:rPr lang="en-US" dirty="0">
                <a:solidFill>
                  <a:schemeClr val="tx1"/>
                </a:solidFill>
              </a:rPr>
              <a:t>Examples</a:t>
            </a:r>
          </a:p>
          <a:p>
            <a:pPr lvl="2"/>
            <a:r>
              <a:rPr lang="en-US" dirty="0">
                <a:solidFill>
                  <a:schemeClr val="tx1"/>
                </a:solidFill>
              </a:rPr>
              <a:t>Cutting meat on the same board as vegetables</a:t>
            </a:r>
          </a:p>
          <a:p>
            <a:pPr lvl="2"/>
            <a:r>
              <a:rPr lang="en-US" dirty="0">
                <a:solidFill>
                  <a:schemeClr val="tx1"/>
                </a:solidFill>
              </a:rPr>
              <a:t>Covering your mouth when you sneeze, but not washing your hands before working with food</a:t>
            </a:r>
          </a:p>
          <a:p>
            <a:endParaRPr lang="en-US" dirty="0"/>
          </a:p>
        </p:txBody>
      </p:sp>
      <p:pic>
        <p:nvPicPr>
          <p:cNvPr id="4" name="Picture 8"/>
          <p:cNvPicPr>
            <a:picLocks noChangeAspect="1" noChangeArrowheads="1"/>
          </p:cNvPicPr>
          <p:nvPr/>
        </p:nvPicPr>
        <p:blipFill>
          <a:blip r:embed="rId3" cstate="print">
            <a:lum bright="-6000" contrast="24000"/>
          </a:blip>
          <a:srcRect/>
          <a:stretch>
            <a:fillRect/>
          </a:stretch>
        </p:blipFill>
        <p:spPr bwMode="auto">
          <a:xfrm>
            <a:off x="7010400" y="2362200"/>
            <a:ext cx="1600200" cy="1495425"/>
          </a:xfrm>
          <a:prstGeom prst="rect">
            <a:avLst/>
          </a:prstGeom>
          <a:noFill/>
          <a:ln w="9525" algn="ctr">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7664"/>
            <a:ext cx="8197090" cy="1143000"/>
          </a:xfrm>
        </p:spPr>
        <p:txBody>
          <a:bodyPr>
            <a:normAutofit/>
          </a:bodyPr>
          <a:lstStyle/>
          <a:p>
            <a:r>
              <a:rPr lang="en-US" dirty="0"/>
              <a:t>Preventing Cross-Contamination</a:t>
            </a:r>
          </a:p>
        </p:txBody>
      </p:sp>
      <p:sp>
        <p:nvSpPr>
          <p:cNvPr id="3" name="Content Placeholder 2"/>
          <p:cNvSpPr>
            <a:spLocks noGrp="1"/>
          </p:cNvSpPr>
          <p:nvPr>
            <p:ph idx="1"/>
          </p:nvPr>
        </p:nvSpPr>
        <p:spPr>
          <a:xfrm>
            <a:off x="533400" y="2286000"/>
            <a:ext cx="6777317" cy="3508977"/>
          </a:xfrm>
        </p:spPr>
        <p:txBody>
          <a:bodyPr/>
          <a:lstStyle/>
          <a:p>
            <a:r>
              <a:rPr lang="en-US" dirty="0">
                <a:solidFill>
                  <a:schemeClr val="tx1"/>
                </a:solidFill>
              </a:rPr>
              <a:t>Create </a:t>
            </a:r>
            <a:r>
              <a:rPr lang="en-US" i="1" dirty="0">
                <a:solidFill>
                  <a:schemeClr val="tx1"/>
                </a:solidFill>
              </a:rPr>
              <a:t>physical</a:t>
            </a:r>
            <a:r>
              <a:rPr lang="en-US" dirty="0">
                <a:solidFill>
                  <a:schemeClr val="tx1"/>
                </a:solidFill>
              </a:rPr>
              <a:t> barriers between food products:</a:t>
            </a:r>
            <a:endParaRPr lang="en-US" dirty="0">
              <a:solidFill>
                <a:schemeClr val="tx1"/>
              </a:solidFill>
              <a:latin typeface="Arial" pitchFamily="34" charset="0"/>
            </a:endParaRPr>
          </a:p>
          <a:p>
            <a:pPr lvl="1"/>
            <a:r>
              <a:rPr lang="en-US" dirty="0">
                <a:solidFill>
                  <a:schemeClr val="tx1"/>
                </a:solidFill>
              </a:rPr>
              <a:t>Assign specific equipment to each type of food</a:t>
            </a:r>
          </a:p>
          <a:p>
            <a:pPr lvl="2"/>
            <a:r>
              <a:rPr lang="en-US" dirty="0">
                <a:solidFill>
                  <a:schemeClr val="tx1"/>
                </a:solidFill>
              </a:rPr>
              <a:t>Easiest way is to use colors; i.e. green for vegetables</a:t>
            </a:r>
          </a:p>
          <a:p>
            <a:pPr lvl="1"/>
            <a:r>
              <a:rPr lang="en-US" dirty="0">
                <a:solidFill>
                  <a:schemeClr val="tx1"/>
                </a:solidFill>
              </a:rPr>
              <a:t>Clean and sanitize work surfaces, equipment, and utensils after </a:t>
            </a:r>
            <a:br>
              <a:rPr lang="en-US" dirty="0">
                <a:solidFill>
                  <a:schemeClr val="tx1"/>
                </a:solidFill>
              </a:rPr>
            </a:br>
            <a:r>
              <a:rPr lang="en-US" dirty="0">
                <a:solidFill>
                  <a:schemeClr val="tx1"/>
                </a:solidFill>
              </a:rPr>
              <a:t>each task</a:t>
            </a:r>
          </a:p>
          <a:p>
            <a:endParaRPr lang="en-US" dirty="0"/>
          </a:p>
        </p:txBody>
      </p:sp>
      <p:pic>
        <p:nvPicPr>
          <p:cNvPr id="4" name="Picture 4" descr="cuttingboard_cutout"/>
          <p:cNvPicPr>
            <a:picLocks noChangeAspect="1" noChangeArrowheads="1"/>
          </p:cNvPicPr>
          <p:nvPr/>
        </p:nvPicPr>
        <p:blipFill>
          <a:blip r:embed="rId3" cstate="print"/>
          <a:srcRect t="5556" b="8333"/>
          <a:stretch>
            <a:fillRect/>
          </a:stretch>
        </p:blipFill>
        <p:spPr bwMode="auto">
          <a:xfrm>
            <a:off x="6030145" y="4191000"/>
            <a:ext cx="2624145" cy="226047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	</a:t>
            </a:r>
          </a:p>
        </p:txBody>
      </p:sp>
      <p:sp>
        <p:nvSpPr>
          <p:cNvPr id="3" name="Content Placeholder 2"/>
          <p:cNvSpPr>
            <a:spLocks noGrp="1"/>
          </p:cNvSpPr>
          <p:nvPr>
            <p:ph idx="1"/>
          </p:nvPr>
        </p:nvSpPr>
        <p:spPr/>
        <p:txBody>
          <a:bodyPr>
            <a:normAutofit lnSpcReduction="10000"/>
          </a:bodyPr>
          <a:lstStyle/>
          <a:p>
            <a:r>
              <a:rPr lang="en-US" dirty="0">
                <a:solidFill>
                  <a:schemeClr val="tx1"/>
                </a:solidFill>
              </a:rPr>
              <a:t>You are preparing strawberry shortcake and chicken salad.  You need to cut up strawberries and cooked chicken on the same day.  As long as you cut the strawberries first, you can cut the chicken on the same cutting board without washing it in between.  </a:t>
            </a:r>
          </a:p>
          <a:p>
            <a:pPr marL="68580" indent="0">
              <a:buNone/>
            </a:pPr>
            <a:endParaRPr lang="en-US" dirty="0">
              <a:solidFill>
                <a:schemeClr val="tx1"/>
              </a:solidFill>
            </a:endParaRPr>
          </a:p>
          <a:p>
            <a:pPr marL="68580" indent="0">
              <a:buNone/>
            </a:pPr>
            <a:r>
              <a:rPr lang="en-US" dirty="0">
                <a:solidFill>
                  <a:schemeClr val="tx1"/>
                </a:solidFill>
              </a:rPr>
              <a:t>		True or false?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43" name="Rectangle 27"/>
          <p:cNvSpPr>
            <a:spLocks noGrp="1" noChangeArrowheads="1"/>
          </p:cNvSpPr>
          <p:nvPr>
            <p:ph idx="1"/>
          </p:nvPr>
        </p:nvSpPr>
        <p:spPr>
          <a:xfrm>
            <a:off x="304800" y="304800"/>
            <a:ext cx="8229600" cy="606425"/>
          </a:xfrm>
          <a:noFill/>
          <a:ln/>
        </p:spPr>
        <p:txBody>
          <a:bodyPr>
            <a:noAutofit/>
          </a:bodyPr>
          <a:lstStyle/>
          <a:p>
            <a:pPr>
              <a:buNone/>
            </a:pPr>
            <a:r>
              <a:rPr lang="en-US" sz="3200" dirty="0"/>
              <a:t>Poor Personal Hygiene</a:t>
            </a:r>
          </a:p>
        </p:txBody>
      </p:sp>
      <p:pic>
        <p:nvPicPr>
          <p:cNvPr id="290844" name="Picture 28" descr="Page 4-4"/>
          <p:cNvPicPr>
            <a:picLocks noChangeAspect="1" noChangeArrowheads="1"/>
          </p:cNvPicPr>
          <p:nvPr/>
        </p:nvPicPr>
        <p:blipFill>
          <a:blip r:embed="rId3" cstate="print">
            <a:lum contrast="18000"/>
          </a:blip>
          <a:srcRect/>
          <a:stretch>
            <a:fillRect/>
          </a:stretch>
        </p:blipFill>
        <p:spPr bwMode="auto">
          <a:xfrm>
            <a:off x="2819400" y="1752600"/>
            <a:ext cx="2724150" cy="4672012"/>
          </a:xfrm>
          <a:prstGeom prst="rect">
            <a:avLst/>
          </a:prstGeom>
          <a:noFill/>
        </p:spPr>
      </p:pic>
      <p:sp>
        <p:nvSpPr>
          <p:cNvPr id="290845" name="Rectangle 29"/>
          <p:cNvSpPr>
            <a:spLocks noChangeArrowheads="1"/>
          </p:cNvSpPr>
          <p:nvPr/>
        </p:nvSpPr>
        <p:spPr bwMode="auto">
          <a:xfrm>
            <a:off x="762000" y="1905000"/>
            <a:ext cx="3048000" cy="2154238"/>
          </a:xfrm>
          <a:prstGeom prst="rect">
            <a:avLst/>
          </a:prstGeom>
          <a:noFill/>
          <a:ln w="9525">
            <a:noFill/>
            <a:miter lim="800000"/>
            <a:headEnd/>
            <a:tailEnd/>
          </a:ln>
          <a:effectLst/>
        </p:spPr>
        <p:txBody>
          <a:bodyPr wrap="square">
            <a:spAutoFit/>
          </a:bodyPr>
          <a:lstStyle/>
          <a:p>
            <a:pPr>
              <a:spcBef>
                <a:spcPct val="50000"/>
              </a:spcBef>
            </a:pPr>
            <a:r>
              <a:rPr lang="en-US" dirty="0">
                <a:cs typeface="Times New Roman" pitchFamily="18" charset="0"/>
              </a:rPr>
              <a:t>Scratching the scalp</a:t>
            </a:r>
            <a:r>
              <a:rPr lang="en-US" dirty="0"/>
              <a:t> </a:t>
            </a:r>
          </a:p>
          <a:p>
            <a:pPr>
              <a:spcBef>
                <a:spcPct val="50000"/>
              </a:spcBef>
            </a:pPr>
            <a:r>
              <a:rPr lang="en-US" dirty="0">
                <a:cs typeface="Times New Roman" pitchFamily="18" charset="0"/>
              </a:rPr>
              <a:t>Running fingers</a:t>
            </a:r>
            <a:br>
              <a:rPr lang="en-US" dirty="0">
                <a:cs typeface="Times New Roman" pitchFamily="18" charset="0"/>
              </a:rPr>
            </a:br>
            <a:r>
              <a:rPr lang="en-US" dirty="0">
                <a:cs typeface="Times New Roman" pitchFamily="18" charset="0"/>
              </a:rPr>
              <a:t>through hair</a:t>
            </a:r>
          </a:p>
          <a:p>
            <a:pPr>
              <a:spcBef>
                <a:spcPct val="50000"/>
              </a:spcBef>
            </a:pPr>
            <a:r>
              <a:rPr lang="en-US" dirty="0">
                <a:cs typeface="Times New Roman" pitchFamily="18" charset="0"/>
              </a:rPr>
              <a:t>Wiping or touching </a:t>
            </a:r>
            <a:br>
              <a:rPr lang="en-US" dirty="0">
                <a:cs typeface="Times New Roman" pitchFamily="18" charset="0"/>
              </a:rPr>
            </a:br>
            <a:r>
              <a:rPr lang="en-US" dirty="0">
                <a:cs typeface="Times New Roman" pitchFamily="18" charset="0"/>
              </a:rPr>
              <a:t>the nose                                                                                         </a:t>
            </a:r>
          </a:p>
          <a:p>
            <a:pPr>
              <a:spcBef>
                <a:spcPct val="50000"/>
              </a:spcBef>
            </a:pPr>
            <a:r>
              <a:rPr lang="en-US" dirty="0">
                <a:cs typeface="Times New Roman" pitchFamily="18" charset="0"/>
              </a:rPr>
              <a:t>Rubbing an ear </a:t>
            </a:r>
          </a:p>
        </p:txBody>
      </p:sp>
      <p:sp>
        <p:nvSpPr>
          <p:cNvPr id="290846" name="Text Box 30"/>
          <p:cNvSpPr txBox="1">
            <a:spLocks noChangeArrowheads="1"/>
          </p:cNvSpPr>
          <p:nvPr/>
        </p:nvSpPr>
        <p:spPr bwMode="auto">
          <a:xfrm>
            <a:off x="546100" y="1951037"/>
            <a:ext cx="279400" cy="304800"/>
          </a:xfrm>
          <a:prstGeom prst="rect">
            <a:avLst/>
          </a:prstGeom>
          <a:solidFill>
            <a:srgbClr val="1E5298"/>
          </a:solidFill>
          <a:ln w="9525">
            <a:noFill/>
            <a:miter lim="800000"/>
            <a:headEnd/>
            <a:tailEnd/>
          </a:ln>
          <a:effectLst/>
        </p:spPr>
        <p:txBody>
          <a:bodyPr>
            <a:spAutoFit/>
          </a:bodyPr>
          <a:lstStyle/>
          <a:p>
            <a:pPr algn="ctr" eaLnBrk="0" hangingPunct="0"/>
            <a:r>
              <a:rPr lang="en-US" sz="1400" dirty="0">
                <a:solidFill>
                  <a:schemeClr val="bg1"/>
                </a:solidFill>
                <a:latin typeface="Arial Narrow Bold" charset="0"/>
              </a:rPr>
              <a:t>A</a:t>
            </a:r>
            <a:endParaRPr lang="en-US" sz="1400" dirty="0">
              <a:solidFill>
                <a:schemeClr val="bg1"/>
              </a:solidFill>
            </a:endParaRPr>
          </a:p>
        </p:txBody>
      </p:sp>
      <p:sp>
        <p:nvSpPr>
          <p:cNvPr id="290847" name="Text Box 31"/>
          <p:cNvSpPr txBox="1">
            <a:spLocks noChangeArrowheads="1"/>
          </p:cNvSpPr>
          <p:nvPr/>
        </p:nvSpPr>
        <p:spPr bwMode="auto">
          <a:xfrm>
            <a:off x="533908" y="2438400"/>
            <a:ext cx="279400" cy="304800"/>
          </a:xfrm>
          <a:prstGeom prst="rect">
            <a:avLst/>
          </a:prstGeom>
          <a:solidFill>
            <a:srgbClr val="1E5298"/>
          </a:solidFill>
          <a:ln w="9525">
            <a:noFill/>
            <a:miter lim="800000"/>
            <a:headEnd/>
            <a:tailEnd/>
          </a:ln>
          <a:effectLst/>
        </p:spPr>
        <p:txBody>
          <a:bodyPr>
            <a:spAutoFit/>
          </a:bodyPr>
          <a:lstStyle/>
          <a:p>
            <a:pPr algn="ctr" eaLnBrk="0" hangingPunct="0"/>
            <a:r>
              <a:rPr lang="en-US" sz="1400" dirty="0">
                <a:solidFill>
                  <a:schemeClr val="bg1"/>
                </a:solidFill>
                <a:latin typeface="Arial Narrow Bold" charset="0"/>
              </a:rPr>
              <a:t>B</a:t>
            </a:r>
            <a:endParaRPr lang="en-US" sz="1400" dirty="0">
              <a:solidFill>
                <a:schemeClr val="bg1"/>
              </a:solidFill>
            </a:endParaRPr>
          </a:p>
        </p:txBody>
      </p:sp>
      <p:sp>
        <p:nvSpPr>
          <p:cNvPr id="290848" name="Text Box 32"/>
          <p:cNvSpPr txBox="1">
            <a:spLocks noChangeArrowheads="1"/>
          </p:cNvSpPr>
          <p:nvPr/>
        </p:nvSpPr>
        <p:spPr bwMode="auto">
          <a:xfrm>
            <a:off x="548640" y="3048000"/>
            <a:ext cx="279400" cy="304800"/>
          </a:xfrm>
          <a:prstGeom prst="rect">
            <a:avLst/>
          </a:prstGeom>
          <a:solidFill>
            <a:srgbClr val="1E5298"/>
          </a:solidFill>
          <a:ln w="9525">
            <a:noFill/>
            <a:miter lim="800000"/>
            <a:headEnd/>
            <a:tailEnd/>
          </a:ln>
          <a:effectLst/>
        </p:spPr>
        <p:txBody>
          <a:bodyPr>
            <a:spAutoFit/>
          </a:bodyPr>
          <a:lstStyle/>
          <a:p>
            <a:pPr algn="ctr" eaLnBrk="0" hangingPunct="0"/>
            <a:r>
              <a:rPr lang="en-US" sz="1400" dirty="0">
                <a:solidFill>
                  <a:schemeClr val="bg1"/>
                </a:solidFill>
                <a:latin typeface="Arial Narrow Bold" charset="0"/>
              </a:rPr>
              <a:t>C</a:t>
            </a:r>
            <a:endParaRPr lang="en-US" sz="1400" dirty="0">
              <a:solidFill>
                <a:schemeClr val="bg1"/>
              </a:solidFill>
            </a:endParaRPr>
          </a:p>
        </p:txBody>
      </p:sp>
      <p:sp>
        <p:nvSpPr>
          <p:cNvPr id="290849" name="Text Box 33"/>
          <p:cNvSpPr txBox="1">
            <a:spLocks noChangeArrowheads="1"/>
          </p:cNvSpPr>
          <p:nvPr/>
        </p:nvSpPr>
        <p:spPr bwMode="auto">
          <a:xfrm>
            <a:off x="548640" y="3733800"/>
            <a:ext cx="279400" cy="304800"/>
          </a:xfrm>
          <a:prstGeom prst="rect">
            <a:avLst/>
          </a:prstGeom>
          <a:solidFill>
            <a:srgbClr val="1E5298"/>
          </a:solidFill>
          <a:ln w="9525">
            <a:noFill/>
            <a:miter lim="800000"/>
            <a:headEnd/>
            <a:tailEnd/>
          </a:ln>
          <a:effectLst/>
        </p:spPr>
        <p:txBody>
          <a:bodyPr>
            <a:spAutoFit/>
          </a:bodyPr>
          <a:lstStyle/>
          <a:p>
            <a:pPr algn="ctr" eaLnBrk="0" hangingPunct="0"/>
            <a:r>
              <a:rPr lang="en-US" sz="1400" dirty="0">
                <a:solidFill>
                  <a:schemeClr val="bg1"/>
                </a:solidFill>
                <a:latin typeface="Arial Narrow Bold" charset="0"/>
              </a:rPr>
              <a:t>D</a:t>
            </a:r>
            <a:endParaRPr lang="en-US" sz="1400" dirty="0">
              <a:solidFill>
                <a:schemeClr val="bg1"/>
              </a:solidFill>
            </a:endParaRPr>
          </a:p>
        </p:txBody>
      </p:sp>
      <p:sp>
        <p:nvSpPr>
          <p:cNvPr id="290850" name="Rectangle 34"/>
          <p:cNvSpPr>
            <a:spLocks noChangeArrowheads="1"/>
          </p:cNvSpPr>
          <p:nvPr/>
        </p:nvSpPr>
        <p:spPr bwMode="auto">
          <a:xfrm>
            <a:off x="5692394" y="1978342"/>
            <a:ext cx="3200400" cy="2446824"/>
          </a:xfrm>
          <a:prstGeom prst="rect">
            <a:avLst/>
          </a:prstGeom>
          <a:noFill/>
          <a:ln w="9525">
            <a:noFill/>
            <a:miter lim="800000"/>
            <a:headEnd/>
            <a:tailEnd/>
          </a:ln>
          <a:effectLst/>
        </p:spPr>
        <p:txBody>
          <a:bodyPr wrap="square">
            <a:spAutoFit/>
          </a:bodyPr>
          <a:lstStyle/>
          <a:p>
            <a:pPr>
              <a:spcBef>
                <a:spcPct val="50000"/>
              </a:spcBef>
            </a:pPr>
            <a:r>
              <a:rPr lang="en-US" dirty="0">
                <a:cs typeface="Times New Roman" pitchFamily="18" charset="0"/>
              </a:rPr>
              <a:t>Touching a pimple or  open sore</a:t>
            </a:r>
            <a:endParaRPr lang="en-US" dirty="0"/>
          </a:p>
          <a:p>
            <a:pPr>
              <a:spcBef>
                <a:spcPct val="50000"/>
              </a:spcBef>
            </a:pPr>
            <a:r>
              <a:rPr lang="en-US" dirty="0">
                <a:cs typeface="Times New Roman" pitchFamily="18" charset="0"/>
              </a:rPr>
              <a:t>Wearing a dirty uniform</a:t>
            </a:r>
            <a:r>
              <a:rPr lang="en-US" dirty="0"/>
              <a:t> </a:t>
            </a:r>
          </a:p>
          <a:p>
            <a:pPr>
              <a:spcBef>
                <a:spcPct val="50000"/>
              </a:spcBef>
            </a:pPr>
            <a:r>
              <a:rPr lang="en-US" dirty="0">
                <a:cs typeface="Times New Roman" pitchFamily="18" charset="0"/>
              </a:rPr>
              <a:t>Coughing or sneezing into  the hand</a:t>
            </a:r>
            <a:endParaRPr lang="en-US" dirty="0"/>
          </a:p>
          <a:p>
            <a:pPr>
              <a:spcBef>
                <a:spcPct val="50000"/>
              </a:spcBef>
            </a:pPr>
            <a:r>
              <a:rPr lang="en-US" sz="400" dirty="0">
                <a:cs typeface="Times New Roman" pitchFamily="18" charset="0"/>
              </a:rPr>
              <a:t> </a:t>
            </a:r>
            <a:r>
              <a:rPr lang="en-US" dirty="0">
                <a:cs typeface="Times New Roman" pitchFamily="18" charset="0"/>
              </a:rPr>
              <a:t>Spitting in the establishment</a:t>
            </a:r>
          </a:p>
        </p:txBody>
      </p:sp>
      <p:sp>
        <p:nvSpPr>
          <p:cNvPr id="290851" name="Text Box 35"/>
          <p:cNvSpPr txBox="1">
            <a:spLocks noChangeArrowheads="1"/>
          </p:cNvSpPr>
          <p:nvPr/>
        </p:nvSpPr>
        <p:spPr bwMode="auto">
          <a:xfrm>
            <a:off x="5403850" y="2057400"/>
            <a:ext cx="279400" cy="304800"/>
          </a:xfrm>
          <a:prstGeom prst="rect">
            <a:avLst/>
          </a:prstGeom>
          <a:solidFill>
            <a:srgbClr val="1E5298"/>
          </a:solidFill>
          <a:ln w="9525">
            <a:noFill/>
            <a:miter lim="800000"/>
            <a:headEnd/>
            <a:tailEnd/>
          </a:ln>
          <a:effectLst/>
        </p:spPr>
        <p:txBody>
          <a:bodyPr>
            <a:spAutoFit/>
          </a:bodyPr>
          <a:lstStyle/>
          <a:p>
            <a:pPr algn="ctr" eaLnBrk="0" hangingPunct="0"/>
            <a:r>
              <a:rPr lang="en-US" sz="1400" dirty="0">
                <a:solidFill>
                  <a:schemeClr val="bg1"/>
                </a:solidFill>
                <a:latin typeface="Arial Narrow Bold" charset="0"/>
              </a:rPr>
              <a:t>E</a:t>
            </a:r>
            <a:endParaRPr lang="en-US" sz="1400" dirty="0">
              <a:solidFill>
                <a:schemeClr val="bg1"/>
              </a:solidFill>
            </a:endParaRPr>
          </a:p>
        </p:txBody>
      </p:sp>
      <p:sp>
        <p:nvSpPr>
          <p:cNvPr id="290852" name="Text Box 36"/>
          <p:cNvSpPr txBox="1">
            <a:spLocks noChangeArrowheads="1"/>
          </p:cNvSpPr>
          <p:nvPr/>
        </p:nvSpPr>
        <p:spPr bwMode="auto">
          <a:xfrm>
            <a:off x="5403850" y="2743200"/>
            <a:ext cx="279400" cy="304800"/>
          </a:xfrm>
          <a:prstGeom prst="rect">
            <a:avLst/>
          </a:prstGeom>
          <a:solidFill>
            <a:srgbClr val="1E5298"/>
          </a:solidFill>
          <a:ln w="9525">
            <a:noFill/>
            <a:miter lim="800000"/>
            <a:headEnd/>
            <a:tailEnd/>
          </a:ln>
          <a:effectLst/>
        </p:spPr>
        <p:txBody>
          <a:bodyPr>
            <a:spAutoFit/>
          </a:bodyPr>
          <a:lstStyle/>
          <a:p>
            <a:pPr algn="ctr" eaLnBrk="0" hangingPunct="0"/>
            <a:r>
              <a:rPr lang="en-US" sz="1400" dirty="0">
                <a:solidFill>
                  <a:schemeClr val="bg1"/>
                </a:solidFill>
                <a:latin typeface="Arial Narrow Bold" charset="0"/>
              </a:rPr>
              <a:t>F</a:t>
            </a:r>
            <a:endParaRPr lang="en-US" sz="1400" dirty="0">
              <a:solidFill>
                <a:schemeClr val="bg1"/>
              </a:solidFill>
            </a:endParaRPr>
          </a:p>
        </p:txBody>
      </p:sp>
      <p:sp>
        <p:nvSpPr>
          <p:cNvPr id="290853" name="Text Box 37"/>
          <p:cNvSpPr txBox="1">
            <a:spLocks noChangeArrowheads="1"/>
          </p:cNvSpPr>
          <p:nvPr/>
        </p:nvSpPr>
        <p:spPr bwMode="auto">
          <a:xfrm>
            <a:off x="5403850" y="3200400"/>
            <a:ext cx="279400" cy="304800"/>
          </a:xfrm>
          <a:prstGeom prst="rect">
            <a:avLst/>
          </a:prstGeom>
          <a:solidFill>
            <a:srgbClr val="1E5298"/>
          </a:solidFill>
          <a:ln w="9525">
            <a:noFill/>
            <a:miter lim="800000"/>
            <a:headEnd/>
            <a:tailEnd/>
          </a:ln>
          <a:effectLst/>
        </p:spPr>
        <p:txBody>
          <a:bodyPr>
            <a:spAutoFit/>
          </a:bodyPr>
          <a:lstStyle/>
          <a:p>
            <a:pPr algn="ctr" eaLnBrk="0" hangingPunct="0"/>
            <a:r>
              <a:rPr lang="en-US" sz="1400" dirty="0">
                <a:solidFill>
                  <a:schemeClr val="bg1"/>
                </a:solidFill>
                <a:latin typeface="Arial Narrow Bold" charset="0"/>
              </a:rPr>
              <a:t>G</a:t>
            </a:r>
            <a:endParaRPr lang="en-US" sz="1400" dirty="0">
              <a:solidFill>
                <a:schemeClr val="bg1"/>
              </a:solidFill>
            </a:endParaRPr>
          </a:p>
        </p:txBody>
      </p:sp>
      <p:sp>
        <p:nvSpPr>
          <p:cNvPr id="290854" name="Text Box 38"/>
          <p:cNvSpPr txBox="1">
            <a:spLocks noChangeArrowheads="1"/>
          </p:cNvSpPr>
          <p:nvPr/>
        </p:nvSpPr>
        <p:spPr bwMode="auto">
          <a:xfrm>
            <a:off x="5403850" y="3810000"/>
            <a:ext cx="279400" cy="304800"/>
          </a:xfrm>
          <a:prstGeom prst="rect">
            <a:avLst/>
          </a:prstGeom>
          <a:solidFill>
            <a:srgbClr val="1E5298"/>
          </a:solidFill>
          <a:ln w="9525">
            <a:noFill/>
            <a:miter lim="800000"/>
            <a:headEnd/>
            <a:tailEnd/>
          </a:ln>
          <a:effectLst/>
        </p:spPr>
        <p:txBody>
          <a:bodyPr>
            <a:spAutoFit/>
          </a:bodyPr>
          <a:lstStyle/>
          <a:p>
            <a:pPr algn="ctr" eaLnBrk="0" hangingPunct="0"/>
            <a:r>
              <a:rPr lang="en-US" sz="1400" dirty="0">
                <a:solidFill>
                  <a:schemeClr val="bg1"/>
                </a:solidFill>
                <a:latin typeface="Arial Narrow Bold" charset="0"/>
              </a:rPr>
              <a:t>H</a:t>
            </a:r>
            <a:endParaRPr lang="en-US" sz="1400" dirty="0">
              <a:solidFill>
                <a:schemeClr val="bg1"/>
              </a:solidFill>
            </a:endParaRPr>
          </a:p>
        </p:txBody>
      </p:sp>
      <p:sp>
        <p:nvSpPr>
          <p:cNvPr id="290855" name="Text Box 39"/>
          <p:cNvSpPr txBox="1">
            <a:spLocks noChangeArrowheads="1"/>
          </p:cNvSpPr>
          <p:nvPr/>
        </p:nvSpPr>
        <p:spPr bwMode="auto">
          <a:xfrm>
            <a:off x="4267200" y="1676400"/>
            <a:ext cx="233363" cy="244475"/>
          </a:xfrm>
          <a:prstGeom prst="rect">
            <a:avLst/>
          </a:prstGeom>
          <a:solidFill>
            <a:srgbClr val="1E5298"/>
          </a:solidFill>
          <a:ln w="9525">
            <a:noFill/>
            <a:miter lim="800000"/>
            <a:headEnd/>
            <a:tailEnd/>
          </a:ln>
          <a:effectLst/>
        </p:spPr>
        <p:txBody>
          <a:bodyPr>
            <a:spAutoFit/>
          </a:bodyPr>
          <a:lstStyle/>
          <a:p>
            <a:pPr algn="ctr" eaLnBrk="0" hangingPunct="0"/>
            <a:r>
              <a:rPr lang="en-US" sz="1000" dirty="0">
                <a:solidFill>
                  <a:schemeClr val="bg1"/>
                </a:solidFill>
                <a:latin typeface="Arial Narrow Bold" charset="0"/>
              </a:rPr>
              <a:t>A</a:t>
            </a:r>
            <a:endParaRPr lang="en-US" sz="1400" dirty="0">
              <a:solidFill>
                <a:schemeClr val="bg1"/>
              </a:solidFill>
            </a:endParaRPr>
          </a:p>
        </p:txBody>
      </p:sp>
      <p:sp>
        <p:nvSpPr>
          <p:cNvPr id="290856" name="Text Box 40"/>
          <p:cNvSpPr txBox="1">
            <a:spLocks noChangeArrowheads="1"/>
          </p:cNvSpPr>
          <p:nvPr/>
        </p:nvSpPr>
        <p:spPr bwMode="auto">
          <a:xfrm>
            <a:off x="3733800" y="1828800"/>
            <a:ext cx="233363" cy="244475"/>
          </a:xfrm>
          <a:prstGeom prst="rect">
            <a:avLst/>
          </a:prstGeom>
          <a:solidFill>
            <a:srgbClr val="1E5298"/>
          </a:solidFill>
          <a:ln w="9525">
            <a:noFill/>
            <a:miter lim="800000"/>
            <a:headEnd/>
            <a:tailEnd/>
          </a:ln>
          <a:effectLst/>
        </p:spPr>
        <p:txBody>
          <a:bodyPr>
            <a:spAutoFit/>
          </a:bodyPr>
          <a:lstStyle/>
          <a:p>
            <a:pPr algn="ctr" eaLnBrk="0" hangingPunct="0"/>
            <a:r>
              <a:rPr lang="en-US" sz="1000" dirty="0">
                <a:solidFill>
                  <a:schemeClr val="bg1"/>
                </a:solidFill>
                <a:latin typeface="Arial Narrow Bold" charset="0"/>
              </a:rPr>
              <a:t>B</a:t>
            </a:r>
            <a:endParaRPr lang="en-US" sz="1400" dirty="0">
              <a:solidFill>
                <a:schemeClr val="bg1"/>
              </a:solidFill>
            </a:endParaRPr>
          </a:p>
        </p:txBody>
      </p:sp>
      <p:sp>
        <p:nvSpPr>
          <p:cNvPr id="290857" name="Text Box 41"/>
          <p:cNvSpPr txBox="1">
            <a:spLocks noChangeArrowheads="1"/>
          </p:cNvSpPr>
          <p:nvPr/>
        </p:nvSpPr>
        <p:spPr bwMode="auto">
          <a:xfrm>
            <a:off x="4495800" y="2133600"/>
            <a:ext cx="233363" cy="244475"/>
          </a:xfrm>
          <a:prstGeom prst="rect">
            <a:avLst/>
          </a:prstGeom>
          <a:solidFill>
            <a:srgbClr val="1E5298"/>
          </a:solidFill>
          <a:ln w="9525">
            <a:noFill/>
            <a:miter lim="800000"/>
            <a:headEnd/>
            <a:tailEnd/>
          </a:ln>
          <a:effectLst/>
        </p:spPr>
        <p:txBody>
          <a:bodyPr>
            <a:spAutoFit/>
          </a:bodyPr>
          <a:lstStyle/>
          <a:p>
            <a:pPr algn="ctr" eaLnBrk="0" hangingPunct="0"/>
            <a:r>
              <a:rPr lang="en-US" sz="1000" dirty="0">
                <a:solidFill>
                  <a:schemeClr val="bg1"/>
                </a:solidFill>
                <a:latin typeface="Arial Narrow Bold" charset="0"/>
              </a:rPr>
              <a:t>C</a:t>
            </a:r>
            <a:endParaRPr lang="en-US" sz="1400" dirty="0">
              <a:solidFill>
                <a:schemeClr val="bg1"/>
              </a:solidFill>
            </a:endParaRPr>
          </a:p>
        </p:txBody>
      </p:sp>
      <p:sp>
        <p:nvSpPr>
          <p:cNvPr id="290858" name="Text Box 42"/>
          <p:cNvSpPr txBox="1">
            <a:spLocks noChangeArrowheads="1"/>
          </p:cNvSpPr>
          <p:nvPr/>
        </p:nvSpPr>
        <p:spPr bwMode="auto">
          <a:xfrm>
            <a:off x="3733800" y="2209800"/>
            <a:ext cx="233362" cy="244475"/>
          </a:xfrm>
          <a:prstGeom prst="rect">
            <a:avLst/>
          </a:prstGeom>
          <a:solidFill>
            <a:srgbClr val="1E5298"/>
          </a:solidFill>
          <a:ln w="9525">
            <a:noFill/>
            <a:miter lim="800000"/>
            <a:headEnd/>
            <a:tailEnd/>
          </a:ln>
          <a:effectLst/>
        </p:spPr>
        <p:txBody>
          <a:bodyPr>
            <a:spAutoFit/>
          </a:bodyPr>
          <a:lstStyle/>
          <a:p>
            <a:pPr algn="ctr" eaLnBrk="0" hangingPunct="0"/>
            <a:r>
              <a:rPr lang="en-US" sz="1000" dirty="0">
                <a:solidFill>
                  <a:schemeClr val="bg1"/>
                </a:solidFill>
                <a:latin typeface="Arial Narrow Bold" charset="0"/>
              </a:rPr>
              <a:t>D</a:t>
            </a:r>
            <a:endParaRPr lang="en-US" sz="1400" dirty="0">
              <a:solidFill>
                <a:schemeClr val="bg1"/>
              </a:solidFill>
            </a:endParaRPr>
          </a:p>
        </p:txBody>
      </p:sp>
      <p:sp>
        <p:nvSpPr>
          <p:cNvPr id="290859" name="Text Box 43"/>
          <p:cNvSpPr txBox="1">
            <a:spLocks noChangeArrowheads="1"/>
          </p:cNvSpPr>
          <p:nvPr/>
        </p:nvSpPr>
        <p:spPr bwMode="auto">
          <a:xfrm>
            <a:off x="3810000" y="2438400"/>
            <a:ext cx="233362" cy="244475"/>
          </a:xfrm>
          <a:prstGeom prst="rect">
            <a:avLst/>
          </a:prstGeom>
          <a:solidFill>
            <a:srgbClr val="1E5298"/>
          </a:solidFill>
          <a:ln w="9525">
            <a:noFill/>
            <a:miter lim="800000"/>
            <a:headEnd/>
            <a:tailEnd/>
          </a:ln>
          <a:effectLst/>
        </p:spPr>
        <p:txBody>
          <a:bodyPr>
            <a:spAutoFit/>
          </a:bodyPr>
          <a:lstStyle/>
          <a:p>
            <a:pPr algn="ctr" eaLnBrk="0" hangingPunct="0"/>
            <a:r>
              <a:rPr lang="en-US" sz="1000" dirty="0">
                <a:solidFill>
                  <a:schemeClr val="bg1"/>
                </a:solidFill>
                <a:latin typeface="Arial Narrow Bold" charset="0"/>
              </a:rPr>
              <a:t>E</a:t>
            </a:r>
            <a:endParaRPr lang="en-US" sz="1400" dirty="0">
              <a:solidFill>
                <a:schemeClr val="bg1"/>
              </a:solidFill>
            </a:endParaRPr>
          </a:p>
        </p:txBody>
      </p:sp>
      <p:sp>
        <p:nvSpPr>
          <p:cNvPr id="290860" name="Text Box 44"/>
          <p:cNvSpPr txBox="1">
            <a:spLocks noChangeArrowheads="1"/>
          </p:cNvSpPr>
          <p:nvPr/>
        </p:nvSpPr>
        <p:spPr bwMode="auto">
          <a:xfrm>
            <a:off x="4572000" y="3581400"/>
            <a:ext cx="233362" cy="244475"/>
          </a:xfrm>
          <a:prstGeom prst="rect">
            <a:avLst/>
          </a:prstGeom>
          <a:solidFill>
            <a:srgbClr val="1E5298"/>
          </a:solidFill>
          <a:ln w="9525">
            <a:noFill/>
            <a:miter lim="800000"/>
            <a:headEnd/>
            <a:tailEnd/>
          </a:ln>
          <a:effectLst/>
        </p:spPr>
        <p:txBody>
          <a:bodyPr>
            <a:spAutoFit/>
          </a:bodyPr>
          <a:lstStyle/>
          <a:p>
            <a:pPr algn="ctr" eaLnBrk="0" hangingPunct="0"/>
            <a:r>
              <a:rPr lang="en-US" sz="1000" dirty="0">
                <a:solidFill>
                  <a:schemeClr val="bg1"/>
                </a:solidFill>
                <a:latin typeface="Arial Narrow Bold" charset="0"/>
              </a:rPr>
              <a:t>F</a:t>
            </a:r>
            <a:endParaRPr lang="en-US" sz="1400" dirty="0">
              <a:solidFill>
                <a:schemeClr val="bg1"/>
              </a:solidFill>
            </a:endParaRPr>
          </a:p>
        </p:txBody>
      </p:sp>
      <p:sp>
        <p:nvSpPr>
          <p:cNvPr id="290861" name="Text Box 45"/>
          <p:cNvSpPr txBox="1">
            <a:spLocks noChangeArrowheads="1"/>
          </p:cNvSpPr>
          <p:nvPr/>
        </p:nvSpPr>
        <p:spPr bwMode="auto">
          <a:xfrm>
            <a:off x="3657600" y="4572000"/>
            <a:ext cx="233362" cy="244475"/>
          </a:xfrm>
          <a:prstGeom prst="rect">
            <a:avLst/>
          </a:prstGeom>
          <a:solidFill>
            <a:srgbClr val="1E5298"/>
          </a:solidFill>
          <a:ln w="9525">
            <a:noFill/>
            <a:miter lim="800000"/>
            <a:headEnd/>
            <a:tailEnd/>
          </a:ln>
          <a:effectLst/>
        </p:spPr>
        <p:txBody>
          <a:bodyPr>
            <a:spAutoFit/>
          </a:bodyPr>
          <a:lstStyle/>
          <a:p>
            <a:pPr algn="ctr" eaLnBrk="0" hangingPunct="0"/>
            <a:r>
              <a:rPr lang="en-US" sz="1000" dirty="0">
                <a:solidFill>
                  <a:schemeClr val="bg1"/>
                </a:solidFill>
                <a:latin typeface="Arial Narrow Bold" charset="0"/>
              </a:rPr>
              <a:t>G</a:t>
            </a:r>
            <a:endParaRPr lang="en-US" sz="1400" dirty="0">
              <a:solidFill>
                <a:schemeClr val="bg1"/>
              </a:solidFill>
            </a:endParaRPr>
          </a:p>
        </p:txBody>
      </p:sp>
      <p:sp>
        <p:nvSpPr>
          <p:cNvPr id="290862" name="Text Box 46"/>
          <p:cNvSpPr txBox="1">
            <a:spLocks noChangeArrowheads="1"/>
          </p:cNvSpPr>
          <p:nvPr/>
        </p:nvSpPr>
        <p:spPr bwMode="auto">
          <a:xfrm>
            <a:off x="3048000" y="6019800"/>
            <a:ext cx="233362" cy="244475"/>
          </a:xfrm>
          <a:prstGeom prst="rect">
            <a:avLst/>
          </a:prstGeom>
          <a:solidFill>
            <a:srgbClr val="1E5298"/>
          </a:solidFill>
          <a:ln w="9525">
            <a:noFill/>
            <a:miter lim="800000"/>
            <a:headEnd/>
            <a:tailEnd/>
          </a:ln>
          <a:effectLst/>
        </p:spPr>
        <p:txBody>
          <a:bodyPr>
            <a:spAutoFit/>
          </a:bodyPr>
          <a:lstStyle/>
          <a:p>
            <a:pPr algn="ctr" eaLnBrk="0" hangingPunct="0"/>
            <a:r>
              <a:rPr lang="en-US" sz="1000" dirty="0">
                <a:solidFill>
                  <a:schemeClr val="bg1"/>
                </a:solidFill>
                <a:latin typeface="Arial Narrow Bold" charset="0"/>
              </a:rPr>
              <a:t>H</a:t>
            </a:r>
            <a:endParaRPr lang="en-US" sz="1400" dirty="0">
              <a:solidFill>
                <a:schemeClr val="bg1"/>
              </a:solidFill>
            </a:endParaRPr>
          </a:p>
        </p:txBody>
      </p:sp>
      <p:sp>
        <p:nvSpPr>
          <p:cNvPr id="23" name="TextBox 22"/>
          <p:cNvSpPr txBox="1"/>
          <p:nvPr/>
        </p:nvSpPr>
        <p:spPr>
          <a:xfrm>
            <a:off x="685800" y="914400"/>
            <a:ext cx="6172200" cy="369332"/>
          </a:xfrm>
          <a:prstGeom prst="rect">
            <a:avLst/>
          </a:prstGeom>
          <a:noFill/>
        </p:spPr>
        <p:txBody>
          <a:bodyPr wrap="square" rtlCol="0">
            <a:spAutoFit/>
          </a:bodyPr>
          <a:lstStyle/>
          <a:p>
            <a:r>
              <a:rPr lang="en-US" dirty="0"/>
              <a:t>Behaviors that can contaminate Food</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934" name="Picture 22"/>
          <p:cNvPicPr>
            <a:picLocks noChangeAspect="1" noChangeArrowheads="1"/>
          </p:cNvPicPr>
          <p:nvPr/>
        </p:nvPicPr>
        <p:blipFill>
          <a:blip r:embed="rId3" cstate="print"/>
          <a:srcRect/>
          <a:stretch>
            <a:fillRect/>
          </a:stretch>
        </p:blipFill>
        <p:spPr bwMode="auto">
          <a:xfrm>
            <a:off x="1066800" y="1766888"/>
            <a:ext cx="1954213" cy="1247775"/>
          </a:xfrm>
          <a:prstGeom prst="rect">
            <a:avLst/>
          </a:prstGeom>
          <a:noFill/>
          <a:ln w="12700">
            <a:solidFill>
              <a:srgbClr val="1E5298"/>
            </a:solidFill>
            <a:miter lim="800000"/>
            <a:headEnd/>
            <a:tailEnd/>
          </a:ln>
        </p:spPr>
      </p:pic>
      <p:pic>
        <p:nvPicPr>
          <p:cNvPr id="294935" name="Picture 23"/>
          <p:cNvPicPr>
            <a:picLocks noChangeAspect="1" noChangeArrowheads="1"/>
          </p:cNvPicPr>
          <p:nvPr/>
        </p:nvPicPr>
        <p:blipFill>
          <a:blip r:embed="rId4" cstate="print"/>
          <a:srcRect/>
          <a:stretch>
            <a:fillRect/>
          </a:stretch>
        </p:blipFill>
        <p:spPr bwMode="auto">
          <a:xfrm>
            <a:off x="6096000" y="1765300"/>
            <a:ext cx="1954213" cy="1247775"/>
          </a:xfrm>
          <a:prstGeom prst="rect">
            <a:avLst/>
          </a:prstGeom>
          <a:noFill/>
          <a:ln w="12700">
            <a:solidFill>
              <a:srgbClr val="1E5298"/>
            </a:solidFill>
            <a:miter lim="800000"/>
            <a:headEnd/>
            <a:tailEnd/>
          </a:ln>
        </p:spPr>
      </p:pic>
      <p:sp>
        <p:nvSpPr>
          <p:cNvPr id="294936" name="Text Box 24"/>
          <p:cNvSpPr txBox="1">
            <a:spLocks noChangeArrowheads="1"/>
          </p:cNvSpPr>
          <p:nvPr/>
        </p:nvSpPr>
        <p:spPr bwMode="auto">
          <a:xfrm>
            <a:off x="0" y="900113"/>
            <a:ext cx="9144000" cy="814387"/>
          </a:xfrm>
          <a:prstGeom prst="rect">
            <a:avLst/>
          </a:prstGeom>
          <a:noFill/>
          <a:ln w="9525">
            <a:noFill/>
            <a:miter lim="800000"/>
            <a:headEnd/>
            <a:tailEnd/>
          </a:ln>
          <a:effectLst/>
        </p:spPr>
        <p:txBody>
          <a:bodyPr anchor="ctr">
            <a:spAutoFit/>
          </a:bodyPr>
          <a:lstStyle/>
          <a:p>
            <a:pPr eaLnBrk="0" hangingPunct="0">
              <a:spcBef>
                <a:spcPct val="30000"/>
              </a:spcBef>
            </a:pPr>
            <a:r>
              <a:rPr lang="en-US" sz="2400" dirty="0">
                <a:solidFill>
                  <a:srgbClr val="1E5298"/>
                </a:solidFill>
                <a:latin typeface="Arial Black" pitchFamily="34" charset="0"/>
              </a:rPr>
              <a:t>    Proper Hand washing Procedure</a:t>
            </a:r>
          </a:p>
          <a:p>
            <a:pPr eaLnBrk="0" hangingPunct="0">
              <a:spcBef>
                <a:spcPct val="30000"/>
              </a:spcBef>
            </a:pPr>
            <a:r>
              <a:rPr lang="en-US" dirty="0">
                <a:solidFill>
                  <a:srgbClr val="000000"/>
                </a:solidFill>
                <a:cs typeface="Times New Roman" pitchFamily="18" charset="0"/>
              </a:rPr>
              <a:t>		      The whole process should take 20 seconds</a:t>
            </a:r>
          </a:p>
        </p:txBody>
      </p:sp>
      <p:pic>
        <p:nvPicPr>
          <p:cNvPr id="294937" name="Picture 25"/>
          <p:cNvPicPr>
            <a:picLocks noChangeAspect="1" noChangeArrowheads="1"/>
          </p:cNvPicPr>
          <p:nvPr/>
        </p:nvPicPr>
        <p:blipFill>
          <a:blip r:embed="rId5" cstate="print"/>
          <a:srcRect/>
          <a:stretch>
            <a:fillRect/>
          </a:stretch>
        </p:blipFill>
        <p:spPr bwMode="auto">
          <a:xfrm>
            <a:off x="2209800" y="4125913"/>
            <a:ext cx="1981200" cy="1265237"/>
          </a:xfrm>
          <a:prstGeom prst="rect">
            <a:avLst/>
          </a:prstGeom>
          <a:noFill/>
          <a:ln w="12700">
            <a:solidFill>
              <a:srgbClr val="1E5298"/>
            </a:solidFill>
            <a:miter lim="800000"/>
            <a:headEnd/>
            <a:tailEnd/>
          </a:ln>
        </p:spPr>
      </p:pic>
      <p:sp>
        <p:nvSpPr>
          <p:cNvPr id="294938" name="Text Box 26"/>
          <p:cNvSpPr txBox="1">
            <a:spLocks noChangeArrowheads="1"/>
          </p:cNvSpPr>
          <p:nvPr/>
        </p:nvSpPr>
        <p:spPr bwMode="auto">
          <a:xfrm>
            <a:off x="838200" y="3056364"/>
            <a:ext cx="2514600" cy="830997"/>
          </a:xfrm>
          <a:prstGeom prst="rect">
            <a:avLst/>
          </a:prstGeom>
          <a:noFill/>
          <a:ln w="9525">
            <a:noFill/>
            <a:miter lim="800000"/>
            <a:headEnd/>
            <a:tailEnd/>
          </a:ln>
          <a:effectLst/>
        </p:spPr>
        <p:txBody>
          <a:bodyPr wrap="square" anchor="ctr">
            <a:spAutoFit/>
          </a:bodyPr>
          <a:lstStyle/>
          <a:p>
            <a:pPr eaLnBrk="0" hangingPunct="0">
              <a:spcBef>
                <a:spcPct val="30000"/>
              </a:spcBef>
              <a:tabLst>
                <a:tab pos="228600" algn="l"/>
              </a:tabLst>
            </a:pPr>
            <a:r>
              <a:rPr lang="en-US" sz="1600" b="1" dirty="0"/>
              <a:t>Wet hands with running water as hot as you can comfortably stand</a:t>
            </a:r>
            <a:endParaRPr lang="en-US" sz="1600" b="1" dirty="0">
              <a:cs typeface="Times New Roman" pitchFamily="18" charset="0"/>
            </a:endParaRPr>
          </a:p>
        </p:txBody>
      </p:sp>
      <p:sp>
        <p:nvSpPr>
          <p:cNvPr id="294939" name="Text Box 27"/>
          <p:cNvSpPr txBox="1">
            <a:spLocks noChangeArrowheads="1"/>
          </p:cNvSpPr>
          <p:nvPr/>
        </p:nvSpPr>
        <p:spPr bwMode="auto">
          <a:xfrm>
            <a:off x="3859212" y="3108812"/>
            <a:ext cx="1435100" cy="338554"/>
          </a:xfrm>
          <a:prstGeom prst="rect">
            <a:avLst/>
          </a:prstGeom>
          <a:noFill/>
          <a:ln w="9525">
            <a:noFill/>
            <a:miter lim="800000"/>
            <a:headEnd/>
            <a:tailEnd/>
          </a:ln>
          <a:effectLst/>
        </p:spPr>
        <p:txBody>
          <a:bodyPr wrap="square" anchor="ctr">
            <a:spAutoFit/>
          </a:bodyPr>
          <a:lstStyle/>
          <a:p>
            <a:pPr eaLnBrk="0" hangingPunct="0">
              <a:spcBef>
                <a:spcPct val="30000"/>
              </a:spcBef>
              <a:tabLst>
                <a:tab pos="228600" algn="l"/>
              </a:tabLst>
            </a:pPr>
            <a:r>
              <a:rPr lang="en-US" sz="1600" b="1" dirty="0"/>
              <a:t>Apply soap</a:t>
            </a:r>
          </a:p>
        </p:txBody>
      </p:sp>
      <p:sp>
        <p:nvSpPr>
          <p:cNvPr id="294940" name="Text Box 28"/>
          <p:cNvSpPr txBox="1">
            <a:spLocks noChangeArrowheads="1"/>
          </p:cNvSpPr>
          <p:nvPr/>
        </p:nvSpPr>
        <p:spPr bwMode="auto">
          <a:xfrm>
            <a:off x="6172200" y="3001834"/>
            <a:ext cx="2590800" cy="830997"/>
          </a:xfrm>
          <a:prstGeom prst="rect">
            <a:avLst/>
          </a:prstGeom>
          <a:noFill/>
          <a:ln w="9525">
            <a:noFill/>
            <a:miter lim="800000"/>
            <a:headEnd/>
            <a:tailEnd/>
          </a:ln>
          <a:effectLst/>
        </p:spPr>
        <p:txBody>
          <a:bodyPr wrap="square" anchor="ctr">
            <a:spAutoFit/>
          </a:bodyPr>
          <a:lstStyle/>
          <a:p>
            <a:pPr eaLnBrk="0" hangingPunct="0">
              <a:spcBef>
                <a:spcPct val="30000"/>
              </a:spcBef>
              <a:tabLst>
                <a:tab pos="228600" algn="l"/>
              </a:tabLst>
            </a:pPr>
            <a:r>
              <a:rPr lang="en-US" sz="1600" b="1" dirty="0"/>
              <a:t>Vigorously scrub hands and arms for ten to fifteen seconds</a:t>
            </a:r>
            <a:endParaRPr lang="en-US" sz="1600" dirty="0">
              <a:cs typeface="Times New Roman" pitchFamily="18" charset="0"/>
            </a:endParaRPr>
          </a:p>
        </p:txBody>
      </p:sp>
      <p:sp>
        <p:nvSpPr>
          <p:cNvPr id="294941" name="Text Box 29"/>
          <p:cNvSpPr txBox="1">
            <a:spLocks noChangeArrowheads="1"/>
          </p:cNvSpPr>
          <p:nvPr/>
        </p:nvSpPr>
        <p:spPr bwMode="auto">
          <a:xfrm>
            <a:off x="2209800" y="5440233"/>
            <a:ext cx="2057400" cy="830997"/>
          </a:xfrm>
          <a:prstGeom prst="rect">
            <a:avLst/>
          </a:prstGeom>
          <a:noFill/>
          <a:ln w="9525">
            <a:noFill/>
            <a:miter lim="800000"/>
            <a:headEnd/>
            <a:tailEnd/>
          </a:ln>
          <a:effectLst/>
        </p:spPr>
        <p:txBody>
          <a:bodyPr wrap="square" anchor="ctr">
            <a:spAutoFit/>
          </a:bodyPr>
          <a:lstStyle/>
          <a:p>
            <a:pPr eaLnBrk="0" hangingPunct="0">
              <a:spcBef>
                <a:spcPct val="30000"/>
              </a:spcBef>
              <a:tabLst>
                <a:tab pos="228600" algn="l"/>
              </a:tabLst>
            </a:pPr>
            <a:r>
              <a:rPr lang="en-US" sz="1600" b="1" dirty="0"/>
              <a:t>Rinse thoroughly under running water</a:t>
            </a:r>
            <a:endParaRPr lang="en-US" sz="1600" b="1" dirty="0">
              <a:cs typeface="Times New Roman" pitchFamily="18" charset="0"/>
            </a:endParaRPr>
          </a:p>
        </p:txBody>
      </p:sp>
      <p:sp>
        <p:nvSpPr>
          <p:cNvPr id="294942" name="Text Box 30"/>
          <p:cNvSpPr txBox="1">
            <a:spLocks noChangeArrowheads="1"/>
          </p:cNvSpPr>
          <p:nvPr/>
        </p:nvSpPr>
        <p:spPr bwMode="auto">
          <a:xfrm>
            <a:off x="5016500" y="5402263"/>
            <a:ext cx="228600" cy="244475"/>
          </a:xfrm>
          <a:prstGeom prst="rect">
            <a:avLst/>
          </a:prstGeom>
          <a:noFill/>
          <a:ln w="9525">
            <a:noFill/>
            <a:miter lim="800000"/>
            <a:headEnd/>
            <a:tailEnd/>
          </a:ln>
          <a:effectLst/>
        </p:spPr>
        <p:txBody>
          <a:bodyPr>
            <a:spAutoFit/>
          </a:bodyPr>
          <a:lstStyle/>
          <a:p>
            <a:pPr eaLnBrk="0" hangingPunct="0">
              <a:spcBef>
                <a:spcPct val="50000"/>
              </a:spcBef>
            </a:pPr>
            <a:r>
              <a:rPr lang="en-US" sz="1000" b="1" dirty="0">
                <a:solidFill>
                  <a:schemeClr val="bg1"/>
                </a:solidFill>
              </a:rPr>
              <a:t>5</a:t>
            </a:r>
          </a:p>
        </p:txBody>
      </p:sp>
      <p:sp>
        <p:nvSpPr>
          <p:cNvPr id="294943" name="Text Box 31"/>
          <p:cNvSpPr txBox="1">
            <a:spLocks noChangeArrowheads="1"/>
          </p:cNvSpPr>
          <p:nvPr/>
        </p:nvSpPr>
        <p:spPr bwMode="auto">
          <a:xfrm>
            <a:off x="5187950" y="5470157"/>
            <a:ext cx="2584450" cy="830997"/>
          </a:xfrm>
          <a:prstGeom prst="rect">
            <a:avLst/>
          </a:prstGeom>
          <a:noFill/>
          <a:ln w="9525">
            <a:noFill/>
            <a:miter lim="800000"/>
            <a:headEnd/>
            <a:tailEnd/>
          </a:ln>
          <a:effectLst/>
        </p:spPr>
        <p:txBody>
          <a:bodyPr wrap="square" anchor="ctr">
            <a:spAutoFit/>
          </a:bodyPr>
          <a:lstStyle/>
          <a:p>
            <a:pPr eaLnBrk="0" hangingPunct="0">
              <a:spcBef>
                <a:spcPct val="30000"/>
              </a:spcBef>
              <a:tabLst>
                <a:tab pos="228600" algn="l"/>
              </a:tabLst>
            </a:pPr>
            <a:r>
              <a:rPr lang="en-US" sz="1600" b="1" dirty="0"/>
              <a:t>Dry hands and arms with a single-use paper towel or warm-air hand dryer</a:t>
            </a:r>
            <a:endParaRPr lang="en-US" sz="1600" dirty="0">
              <a:cs typeface="Times New Roman" pitchFamily="18" charset="0"/>
            </a:endParaRPr>
          </a:p>
        </p:txBody>
      </p:sp>
      <p:pic>
        <p:nvPicPr>
          <p:cNvPr id="294944" name="Picture 32" descr="4b-2"/>
          <p:cNvPicPr>
            <a:picLocks noChangeArrowheads="1"/>
          </p:cNvPicPr>
          <p:nvPr/>
        </p:nvPicPr>
        <p:blipFill>
          <a:blip r:embed="rId6" cstate="print"/>
          <a:srcRect/>
          <a:stretch>
            <a:fillRect/>
          </a:stretch>
        </p:blipFill>
        <p:spPr bwMode="auto">
          <a:xfrm>
            <a:off x="3606800" y="1762125"/>
            <a:ext cx="1939925" cy="1252538"/>
          </a:xfrm>
          <a:prstGeom prst="rect">
            <a:avLst/>
          </a:prstGeom>
          <a:noFill/>
          <a:ln w="12700">
            <a:solidFill>
              <a:srgbClr val="1E5298"/>
            </a:solidFill>
            <a:miter lim="800000"/>
            <a:headEnd/>
            <a:tailEnd/>
          </a:ln>
        </p:spPr>
      </p:pic>
      <p:pic>
        <p:nvPicPr>
          <p:cNvPr id="294945" name="Picture 33" descr="4b-6"/>
          <p:cNvPicPr>
            <a:picLocks noChangeAspect="1" noChangeArrowheads="1"/>
          </p:cNvPicPr>
          <p:nvPr/>
        </p:nvPicPr>
        <p:blipFill>
          <a:blip r:embed="rId7" cstate="print"/>
          <a:srcRect/>
          <a:stretch>
            <a:fillRect/>
          </a:stretch>
        </p:blipFill>
        <p:spPr bwMode="auto">
          <a:xfrm>
            <a:off x="5281613" y="4114800"/>
            <a:ext cx="1957387" cy="1252538"/>
          </a:xfrm>
          <a:prstGeom prst="rect">
            <a:avLst/>
          </a:prstGeom>
          <a:noFill/>
          <a:ln w="12700">
            <a:solidFill>
              <a:srgbClr val="1E5298"/>
            </a:solidFill>
            <a:miter lim="800000"/>
            <a:headEnd/>
            <a:tailEnd/>
          </a:ln>
        </p:spPr>
      </p:pic>
      <p:sp>
        <p:nvSpPr>
          <p:cNvPr id="294947" name="Text Box 35"/>
          <p:cNvSpPr txBox="1">
            <a:spLocks noChangeArrowheads="1"/>
          </p:cNvSpPr>
          <p:nvPr/>
        </p:nvSpPr>
        <p:spPr bwMode="auto">
          <a:xfrm>
            <a:off x="533400" y="3048000"/>
            <a:ext cx="279400" cy="304800"/>
          </a:xfrm>
          <a:prstGeom prst="rect">
            <a:avLst/>
          </a:prstGeom>
          <a:solidFill>
            <a:srgbClr val="1E5298"/>
          </a:solidFill>
          <a:ln w="9525">
            <a:noFill/>
            <a:miter lim="800000"/>
            <a:headEnd/>
            <a:tailEnd/>
          </a:ln>
          <a:effectLst/>
        </p:spPr>
        <p:txBody>
          <a:bodyPr>
            <a:spAutoFit/>
          </a:bodyPr>
          <a:lstStyle/>
          <a:p>
            <a:pPr algn="ctr" eaLnBrk="0" hangingPunct="0"/>
            <a:r>
              <a:rPr lang="en-US" sz="1400" dirty="0">
                <a:solidFill>
                  <a:schemeClr val="bg1"/>
                </a:solidFill>
                <a:latin typeface="Arial Narrow Bold" charset="0"/>
              </a:rPr>
              <a:t>1</a:t>
            </a:r>
            <a:endParaRPr lang="en-US" sz="1400" dirty="0">
              <a:solidFill>
                <a:schemeClr val="bg1"/>
              </a:solidFill>
            </a:endParaRPr>
          </a:p>
        </p:txBody>
      </p:sp>
      <p:sp>
        <p:nvSpPr>
          <p:cNvPr id="294948" name="Text Box 36"/>
          <p:cNvSpPr txBox="1">
            <a:spLocks noChangeArrowheads="1"/>
          </p:cNvSpPr>
          <p:nvPr/>
        </p:nvSpPr>
        <p:spPr bwMode="auto">
          <a:xfrm>
            <a:off x="3615436" y="3108812"/>
            <a:ext cx="279400" cy="304800"/>
          </a:xfrm>
          <a:prstGeom prst="rect">
            <a:avLst/>
          </a:prstGeom>
          <a:solidFill>
            <a:srgbClr val="1E5298"/>
          </a:solidFill>
          <a:ln w="9525">
            <a:noFill/>
            <a:miter lim="800000"/>
            <a:headEnd/>
            <a:tailEnd/>
          </a:ln>
          <a:effectLst/>
        </p:spPr>
        <p:txBody>
          <a:bodyPr>
            <a:spAutoFit/>
          </a:bodyPr>
          <a:lstStyle/>
          <a:p>
            <a:pPr algn="ctr" eaLnBrk="0" hangingPunct="0"/>
            <a:r>
              <a:rPr lang="en-US" sz="1400" dirty="0">
                <a:solidFill>
                  <a:schemeClr val="bg1"/>
                </a:solidFill>
                <a:latin typeface="Arial Narrow Bold" charset="0"/>
              </a:rPr>
              <a:t>2</a:t>
            </a:r>
            <a:endParaRPr lang="en-US" sz="1400" dirty="0">
              <a:solidFill>
                <a:schemeClr val="bg1"/>
              </a:solidFill>
            </a:endParaRPr>
          </a:p>
        </p:txBody>
      </p:sp>
      <p:sp>
        <p:nvSpPr>
          <p:cNvPr id="294949" name="Text Box 37"/>
          <p:cNvSpPr txBox="1">
            <a:spLocks noChangeArrowheads="1"/>
          </p:cNvSpPr>
          <p:nvPr/>
        </p:nvSpPr>
        <p:spPr bwMode="auto">
          <a:xfrm>
            <a:off x="5867400" y="3048000"/>
            <a:ext cx="279400" cy="304800"/>
          </a:xfrm>
          <a:prstGeom prst="rect">
            <a:avLst/>
          </a:prstGeom>
          <a:solidFill>
            <a:srgbClr val="1E5298"/>
          </a:solidFill>
          <a:ln w="9525">
            <a:noFill/>
            <a:miter lim="800000"/>
            <a:headEnd/>
            <a:tailEnd/>
          </a:ln>
          <a:effectLst/>
        </p:spPr>
        <p:txBody>
          <a:bodyPr>
            <a:spAutoFit/>
          </a:bodyPr>
          <a:lstStyle/>
          <a:p>
            <a:pPr algn="ctr" eaLnBrk="0" hangingPunct="0"/>
            <a:r>
              <a:rPr lang="en-US" sz="1400" dirty="0">
                <a:solidFill>
                  <a:schemeClr val="bg1"/>
                </a:solidFill>
                <a:latin typeface="Arial Narrow Bold" charset="0"/>
              </a:rPr>
              <a:t>3</a:t>
            </a:r>
            <a:endParaRPr lang="en-US" sz="1400" dirty="0">
              <a:solidFill>
                <a:schemeClr val="bg1"/>
              </a:solidFill>
            </a:endParaRPr>
          </a:p>
        </p:txBody>
      </p:sp>
      <p:sp>
        <p:nvSpPr>
          <p:cNvPr id="294950" name="Text Box 38"/>
          <p:cNvSpPr txBox="1">
            <a:spLocks noChangeArrowheads="1"/>
          </p:cNvSpPr>
          <p:nvPr/>
        </p:nvSpPr>
        <p:spPr bwMode="auto">
          <a:xfrm>
            <a:off x="1841500" y="5435600"/>
            <a:ext cx="279400" cy="304800"/>
          </a:xfrm>
          <a:prstGeom prst="rect">
            <a:avLst/>
          </a:prstGeom>
          <a:solidFill>
            <a:srgbClr val="1E5298"/>
          </a:solidFill>
          <a:ln w="9525">
            <a:noFill/>
            <a:miter lim="800000"/>
            <a:headEnd/>
            <a:tailEnd/>
          </a:ln>
          <a:effectLst/>
        </p:spPr>
        <p:txBody>
          <a:bodyPr>
            <a:spAutoFit/>
          </a:bodyPr>
          <a:lstStyle/>
          <a:p>
            <a:pPr algn="ctr" eaLnBrk="0" hangingPunct="0"/>
            <a:r>
              <a:rPr lang="en-US" sz="1400" dirty="0">
                <a:solidFill>
                  <a:schemeClr val="bg1"/>
                </a:solidFill>
                <a:latin typeface="Arial Narrow Bold" charset="0"/>
              </a:rPr>
              <a:t>4</a:t>
            </a:r>
            <a:endParaRPr lang="en-US" sz="1400" dirty="0">
              <a:solidFill>
                <a:schemeClr val="bg1"/>
              </a:solidFill>
            </a:endParaRPr>
          </a:p>
        </p:txBody>
      </p:sp>
      <p:sp>
        <p:nvSpPr>
          <p:cNvPr id="294951" name="Text Box 39"/>
          <p:cNvSpPr txBox="1">
            <a:spLocks noChangeArrowheads="1"/>
          </p:cNvSpPr>
          <p:nvPr/>
        </p:nvSpPr>
        <p:spPr bwMode="auto">
          <a:xfrm>
            <a:off x="4902200" y="5435600"/>
            <a:ext cx="279400" cy="304800"/>
          </a:xfrm>
          <a:prstGeom prst="rect">
            <a:avLst/>
          </a:prstGeom>
          <a:solidFill>
            <a:srgbClr val="1E5298"/>
          </a:solidFill>
          <a:ln w="9525">
            <a:noFill/>
            <a:miter lim="800000"/>
            <a:headEnd/>
            <a:tailEnd/>
          </a:ln>
          <a:effectLst/>
        </p:spPr>
        <p:txBody>
          <a:bodyPr>
            <a:spAutoFit/>
          </a:bodyPr>
          <a:lstStyle/>
          <a:p>
            <a:pPr algn="ctr" eaLnBrk="0" hangingPunct="0"/>
            <a:r>
              <a:rPr lang="en-US" sz="1400" dirty="0">
                <a:solidFill>
                  <a:schemeClr val="bg1"/>
                </a:solidFill>
                <a:latin typeface="Arial Narrow Bold" charset="0"/>
              </a:rPr>
              <a:t>5</a:t>
            </a:r>
            <a:endParaRPr lang="en-US" sz="1400"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1027664"/>
            <a:ext cx="7024744" cy="877336"/>
          </a:xfrm>
        </p:spPr>
        <p:txBody>
          <a:bodyPr/>
          <a:lstStyle/>
          <a:p>
            <a:r>
              <a:rPr lang="en-US" dirty="0"/>
              <a:t>When to Wash your hands</a:t>
            </a:r>
          </a:p>
        </p:txBody>
      </p:sp>
      <p:sp>
        <p:nvSpPr>
          <p:cNvPr id="2" name="Content Placeholder 1"/>
          <p:cNvSpPr>
            <a:spLocks noGrp="1"/>
          </p:cNvSpPr>
          <p:nvPr>
            <p:ph idx="1"/>
          </p:nvPr>
        </p:nvSpPr>
        <p:spPr>
          <a:xfrm>
            <a:off x="457200" y="1905000"/>
            <a:ext cx="6400800" cy="4495800"/>
          </a:xfrm>
        </p:spPr>
        <p:txBody>
          <a:bodyPr>
            <a:normAutofit fontScale="85000" lnSpcReduction="20000"/>
          </a:bodyPr>
          <a:lstStyle/>
          <a:p>
            <a:pPr>
              <a:spcBef>
                <a:spcPct val="50000"/>
              </a:spcBef>
              <a:spcAft>
                <a:spcPct val="25000"/>
              </a:spcAft>
            </a:pPr>
            <a:r>
              <a:rPr lang="en-US" sz="2800" dirty="0">
                <a:solidFill>
                  <a:schemeClr val="tx1"/>
                </a:solidFill>
                <a:latin typeface="Arial" pitchFamily="34" charset="0"/>
                <a:cs typeface="Times New Roman" pitchFamily="18" charset="0"/>
              </a:rPr>
              <a:t>Using the restroom </a:t>
            </a:r>
          </a:p>
          <a:p>
            <a:pPr>
              <a:spcBef>
                <a:spcPct val="50000"/>
              </a:spcBef>
              <a:spcAft>
                <a:spcPct val="25000"/>
              </a:spcAft>
            </a:pPr>
            <a:r>
              <a:rPr lang="en-US" sz="2400" dirty="0">
                <a:solidFill>
                  <a:schemeClr val="tx1"/>
                </a:solidFill>
                <a:latin typeface="Arial" pitchFamily="34" charset="0"/>
                <a:cs typeface="Times New Roman" pitchFamily="18" charset="0"/>
              </a:rPr>
              <a:t>Handling raw food (</a:t>
            </a:r>
            <a:r>
              <a:rPr lang="en-US" sz="2400" u="sng" dirty="0">
                <a:solidFill>
                  <a:schemeClr val="tx1"/>
                </a:solidFill>
                <a:latin typeface="Arial" pitchFamily="34" charset="0"/>
                <a:cs typeface="Times New Roman" pitchFamily="18" charset="0"/>
              </a:rPr>
              <a:t>before </a:t>
            </a:r>
            <a:r>
              <a:rPr lang="en-US" sz="2400" i="1" u="sng" dirty="0">
                <a:solidFill>
                  <a:schemeClr val="tx1"/>
                </a:solidFill>
                <a:latin typeface="Arial" pitchFamily="34" charset="0"/>
                <a:cs typeface="Times New Roman" pitchFamily="18" charset="0"/>
              </a:rPr>
              <a:t>and</a:t>
            </a:r>
            <a:r>
              <a:rPr lang="en-US" sz="2400" u="sng" dirty="0">
                <a:solidFill>
                  <a:schemeClr val="tx1"/>
                </a:solidFill>
                <a:latin typeface="Arial" pitchFamily="34" charset="0"/>
                <a:cs typeface="Times New Roman" pitchFamily="18" charset="0"/>
              </a:rPr>
              <a:t> after</a:t>
            </a:r>
            <a:r>
              <a:rPr lang="en-US" sz="2400" dirty="0">
                <a:solidFill>
                  <a:schemeClr val="tx1"/>
                </a:solidFill>
                <a:latin typeface="Arial" pitchFamily="34" charset="0"/>
                <a:cs typeface="Times New Roman" pitchFamily="18" charset="0"/>
              </a:rPr>
              <a:t>) </a:t>
            </a:r>
          </a:p>
          <a:p>
            <a:pPr>
              <a:spcBef>
                <a:spcPct val="50000"/>
              </a:spcBef>
              <a:spcAft>
                <a:spcPct val="25000"/>
              </a:spcAft>
            </a:pPr>
            <a:r>
              <a:rPr lang="en-US" sz="2400" dirty="0">
                <a:solidFill>
                  <a:schemeClr val="tx1"/>
                </a:solidFill>
                <a:latin typeface="Arial" pitchFamily="34" charset="0"/>
                <a:cs typeface="Times New Roman" pitchFamily="18" charset="0"/>
              </a:rPr>
              <a:t>After touching the hair, face, body, or clothing</a:t>
            </a:r>
          </a:p>
          <a:p>
            <a:pPr>
              <a:spcBef>
                <a:spcPct val="50000"/>
              </a:spcBef>
              <a:spcAft>
                <a:spcPct val="25000"/>
              </a:spcAft>
            </a:pPr>
            <a:r>
              <a:rPr lang="en-US" sz="2400" dirty="0">
                <a:solidFill>
                  <a:schemeClr val="tx1"/>
                </a:solidFill>
                <a:latin typeface="Arial" pitchFamily="34" charset="0"/>
                <a:cs typeface="Times New Roman" pitchFamily="18" charset="0"/>
              </a:rPr>
              <a:t>After handling money</a:t>
            </a:r>
          </a:p>
          <a:p>
            <a:pPr lvl="1">
              <a:spcBef>
                <a:spcPct val="50000"/>
              </a:spcBef>
              <a:spcAft>
                <a:spcPct val="25000"/>
              </a:spcAft>
            </a:pPr>
            <a:r>
              <a:rPr lang="en-US" sz="2200" dirty="0">
                <a:solidFill>
                  <a:schemeClr val="tx1"/>
                </a:solidFill>
                <a:latin typeface="Arial" pitchFamily="34" charset="0"/>
                <a:cs typeface="Times New Roman" pitchFamily="18" charset="0"/>
              </a:rPr>
              <a:t>We suggest having one person just dealing with money and not food</a:t>
            </a:r>
          </a:p>
          <a:p>
            <a:pPr>
              <a:spcBef>
                <a:spcPct val="50000"/>
              </a:spcBef>
              <a:spcAft>
                <a:spcPct val="25000"/>
              </a:spcAft>
            </a:pPr>
            <a:r>
              <a:rPr lang="en-US" sz="2400" dirty="0">
                <a:solidFill>
                  <a:schemeClr val="tx1"/>
                </a:solidFill>
                <a:latin typeface="Arial" pitchFamily="34" charset="0"/>
                <a:cs typeface="Times New Roman" pitchFamily="18" charset="0"/>
              </a:rPr>
              <a:t>After smoking, eating, drinking, chewing gum or tobacco  </a:t>
            </a:r>
          </a:p>
          <a:p>
            <a:pPr>
              <a:spcBef>
                <a:spcPct val="50000"/>
              </a:spcBef>
              <a:spcAft>
                <a:spcPct val="25000"/>
              </a:spcAft>
            </a:pPr>
            <a:r>
              <a:rPr lang="en-US" sz="2400" dirty="0">
                <a:solidFill>
                  <a:schemeClr val="tx1"/>
                </a:solidFill>
                <a:latin typeface="Arial" pitchFamily="34" charset="0"/>
                <a:cs typeface="Times New Roman" pitchFamily="18" charset="0"/>
              </a:rPr>
              <a:t>After handling chemicals that might affect the safety of food </a:t>
            </a:r>
          </a:p>
          <a:p>
            <a:pPr>
              <a:spcBef>
                <a:spcPct val="50000"/>
              </a:spcBef>
              <a:spcAft>
                <a:spcPct val="25000"/>
              </a:spcAft>
            </a:pPr>
            <a:r>
              <a:rPr lang="en-US" sz="2400" dirty="0">
                <a:solidFill>
                  <a:schemeClr val="tx1"/>
                </a:solidFill>
                <a:latin typeface="Arial" pitchFamily="34" charset="0"/>
                <a:cs typeface="Times New Roman" pitchFamily="18" charset="0"/>
              </a:rPr>
              <a:t>Going to the restroom</a:t>
            </a:r>
          </a:p>
          <a:p>
            <a:pPr>
              <a:spcBef>
                <a:spcPct val="50000"/>
              </a:spcBef>
              <a:spcAft>
                <a:spcPct val="25000"/>
              </a:spcAft>
            </a:pPr>
            <a:endParaRPr lang="en-US" sz="2800" dirty="0">
              <a:latin typeface="Arial" pitchFamily="34" charset="0"/>
              <a:cs typeface="Times New Roman" pitchFamily="18" charset="0"/>
            </a:endParaRPr>
          </a:p>
          <a:p>
            <a:endParaRPr lang="en-US" dirty="0"/>
          </a:p>
        </p:txBody>
      </p:sp>
      <p:pic>
        <p:nvPicPr>
          <p:cNvPr id="4" name="Picture 11" descr="D:\1-5 images\ch 4 images\ch 4 washhands.jpg"/>
          <p:cNvPicPr>
            <a:picLocks noChangeAspect="1" noChangeArrowheads="1"/>
          </p:cNvPicPr>
          <p:nvPr/>
        </p:nvPicPr>
        <p:blipFill>
          <a:blip r:embed="rId3" cstate="print"/>
          <a:srcRect/>
          <a:stretch>
            <a:fillRect/>
          </a:stretch>
        </p:blipFill>
        <p:spPr bwMode="auto">
          <a:xfrm>
            <a:off x="6562344" y="2057400"/>
            <a:ext cx="1920240" cy="1828800"/>
          </a:xfrm>
          <a:prstGeom prst="rect">
            <a:avLst/>
          </a:prstGeom>
          <a:noFill/>
          <a:ln w="12700">
            <a:solidFill>
              <a:srgbClr val="1E5299"/>
            </a:solidFill>
            <a:miter lim="800000"/>
            <a:headEnd/>
            <a:tailEnd/>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Design</a:t>
            </a:r>
          </a:p>
        </p:txBody>
      </p:sp>
      <p:sp>
        <p:nvSpPr>
          <p:cNvPr id="3" name="Content Placeholder 2"/>
          <p:cNvSpPr>
            <a:spLocks noGrp="1"/>
          </p:cNvSpPr>
          <p:nvPr>
            <p:ph idx="1"/>
          </p:nvPr>
        </p:nvSpPr>
        <p:spPr/>
        <p:txBody>
          <a:bodyPr>
            <a:normAutofit fontScale="92500"/>
          </a:bodyPr>
          <a:lstStyle/>
          <a:p>
            <a:r>
              <a:rPr lang="en-US" dirty="0">
                <a:solidFill>
                  <a:schemeClr val="tx1"/>
                </a:solidFill>
              </a:rPr>
              <a:t>Takes place of face-to-face class</a:t>
            </a:r>
          </a:p>
          <a:p>
            <a:r>
              <a:rPr lang="en-US" dirty="0">
                <a:solidFill>
                  <a:schemeClr val="tx1"/>
                </a:solidFill>
              </a:rPr>
              <a:t>Provides certification required for post fundraisers</a:t>
            </a:r>
          </a:p>
          <a:p>
            <a:r>
              <a:rPr lang="en-US" dirty="0">
                <a:solidFill>
                  <a:schemeClr val="tx1"/>
                </a:solidFill>
              </a:rPr>
              <a:t>Who? </a:t>
            </a:r>
          </a:p>
          <a:p>
            <a:pPr lvl="1"/>
            <a:r>
              <a:rPr lang="en-US" dirty="0">
                <a:solidFill>
                  <a:schemeClr val="tx1"/>
                </a:solidFill>
              </a:rPr>
              <a:t>Anyone who prepares food for consumption</a:t>
            </a:r>
          </a:p>
          <a:p>
            <a:r>
              <a:rPr lang="en-US" dirty="0">
                <a:solidFill>
                  <a:schemeClr val="tx1"/>
                </a:solidFill>
              </a:rPr>
              <a:t>50 minutes instruction</a:t>
            </a:r>
          </a:p>
          <a:p>
            <a:r>
              <a:rPr lang="en-US" dirty="0">
                <a:solidFill>
                  <a:schemeClr val="tx1"/>
                </a:solidFill>
              </a:rPr>
              <a:t>Knowledge checks</a:t>
            </a:r>
          </a:p>
          <a:p>
            <a:r>
              <a:rPr lang="en-US" dirty="0">
                <a:solidFill>
                  <a:schemeClr val="tx1"/>
                </a:solidFill>
              </a:rPr>
              <a:t>Post exam</a:t>
            </a:r>
          </a:p>
          <a:p>
            <a:pPr lvl="1"/>
            <a:r>
              <a:rPr lang="en-US" dirty="0">
                <a:solidFill>
                  <a:schemeClr val="tx1"/>
                </a:solidFill>
              </a:rPr>
              <a:t>Must pass with 80% or required to take again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normAutofit/>
          </a:bodyPr>
          <a:lstStyle/>
          <a:p>
            <a:r>
              <a:rPr lang="en-US" dirty="0"/>
              <a:t>Hand Maintenance</a:t>
            </a:r>
          </a:p>
        </p:txBody>
      </p:sp>
      <p:sp>
        <p:nvSpPr>
          <p:cNvPr id="305155" name="Rectangle 3"/>
          <p:cNvSpPr>
            <a:spLocks noGrp="1" noChangeArrowheads="1"/>
          </p:cNvSpPr>
          <p:nvPr>
            <p:ph idx="1"/>
          </p:nvPr>
        </p:nvSpPr>
        <p:spPr>
          <a:xfrm>
            <a:off x="762000" y="2057400"/>
            <a:ext cx="6172200" cy="538163"/>
          </a:xfrm>
        </p:spPr>
        <p:txBody>
          <a:bodyPr/>
          <a:lstStyle/>
          <a:p>
            <a:r>
              <a:rPr lang="en-US" dirty="0"/>
              <a:t>Requirements for Food handlers</a:t>
            </a:r>
          </a:p>
        </p:txBody>
      </p:sp>
      <p:sp>
        <p:nvSpPr>
          <p:cNvPr id="305156" name="Rectangle 4"/>
          <p:cNvSpPr>
            <a:spLocks noChangeArrowheads="1"/>
          </p:cNvSpPr>
          <p:nvPr/>
        </p:nvSpPr>
        <p:spPr bwMode="auto">
          <a:xfrm>
            <a:off x="1066800" y="5775325"/>
            <a:ext cx="6400800" cy="1006475"/>
          </a:xfrm>
          <a:prstGeom prst="rect">
            <a:avLst/>
          </a:prstGeom>
          <a:noFill/>
          <a:ln w="9525">
            <a:noFill/>
            <a:miter lim="800000"/>
            <a:headEnd/>
            <a:tailEnd/>
          </a:ln>
          <a:effectLst/>
        </p:spPr>
        <p:txBody>
          <a:bodyPr>
            <a:spAutoFit/>
          </a:bodyPr>
          <a:lstStyle/>
          <a:p>
            <a:pPr>
              <a:spcBef>
                <a:spcPct val="50000"/>
              </a:spcBef>
              <a:spcAft>
                <a:spcPct val="25000"/>
              </a:spcAft>
              <a:tabLst>
                <a:tab pos="228600" algn="l"/>
              </a:tabLst>
            </a:pPr>
            <a:endParaRPr lang="en-US" sz="2000" dirty="0">
              <a:solidFill>
                <a:srgbClr val="000000"/>
              </a:solidFill>
              <a:cs typeface="Times New Roman" pitchFamily="18" charset="0"/>
            </a:endParaRPr>
          </a:p>
          <a:p>
            <a:pPr>
              <a:spcBef>
                <a:spcPct val="50000"/>
              </a:spcBef>
              <a:spcAft>
                <a:spcPct val="25000"/>
              </a:spcAft>
              <a:tabLst>
                <a:tab pos="228600" algn="l"/>
              </a:tabLst>
            </a:pPr>
            <a:endParaRPr lang="en-US" sz="2000" dirty="0">
              <a:solidFill>
                <a:srgbClr val="000000"/>
              </a:solidFill>
              <a:cs typeface="Times New Roman" pitchFamily="18" charset="0"/>
            </a:endParaRPr>
          </a:p>
        </p:txBody>
      </p:sp>
      <p:pic>
        <p:nvPicPr>
          <p:cNvPr id="305157" name="Picture 5" descr="04b"/>
          <p:cNvPicPr>
            <a:picLocks noChangeAspect="1" noChangeArrowheads="1"/>
          </p:cNvPicPr>
          <p:nvPr/>
        </p:nvPicPr>
        <p:blipFill>
          <a:blip r:embed="rId3" cstate="print"/>
          <a:srcRect/>
          <a:stretch>
            <a:fillRect/>
          </a:stretch>
        </p:blipFill>
        <p:spPr bwMode="auto">
          <a:xfrm>
            <a:off x="1066800" y="2743200"/>
            <a:ext cx="1600200" cy="1998663"/>
          </a:xfrm>
          <a:prstGeom prst="rect">
            <a:avLst/>
          </a:prstGeom>
          <a:noFill/>
          <a:ln w="12700">
            <a:solidFill>
              <a:srgbClr val="1E5298"/>
            </a:solidFill>
            <a:miter lim="800000"/>
            <a:headEnd/>
            <a:tailEnd/>
          </a:ln>
        </p:spPr>
      </p:pic>
      <p:sp>
        <p:nvSpPr>
          <p:cNvPr id="305158" name="Text Box 6"/>
          <p:cNvSpPr txBox="1">
            <a:spLocks noChangeArrowheads="1"/>
          </p:cNvSpPr>
          <p:nvPr/>
        </p:nvSpPr>
        <p:spPr bwMode="auto">
          <a:xfrm>
            <a:off x="762000" y="4953000"/>
            <a:ext cx="2247900" cy="457200"/>
          </a:xfrm>
          <a:prstGeom prst="rect">
            <a:avLst/>
          </a:prstGeom>
          <a:noFill/>
          <a:ln w="9525">
            <a:noFill/>
            <a:miter lim="800000"/>
            <a:headEnd/>
            <a:tailEnd/>
          </a:ln>
        </p:spPr>
        <p:txBody>
          <a:bodyPr/>
          <a:lstStyle/>
          <a:p>
            <a:pPr algn="ctr" eaLnBrk="0" hangingPunct="0"/>
            <a:r>
              <a:rPr lang="en-US" sz="2000" dirty="0"/>
              <a:t>Keep fingernails </a:t>
            </a:r>
            <a:br>
              <a:rPr lang="en-US" sz="2000" dirty="0"/>
            </a:br>
            <a:r>
              <a:rPr lang="en-US" sz="2000" dirty="0"/>
              <a:t>short and clean</a:t>
            </a:r>
          </a:p>
        </p:txBody>
      </p:sp>
      <p:sp>
        <p:nvSpPr>
          <p:cNvPr id="305159" name="Text Box 7"/>
          <p:cNvSpPr txBox="1">
            <a:spLocks noChangeArrowheads="1"/>
          </p:cNvSpPr>
          <p:nvPr/>
        </p:nvSpPr>
        <p:spPr bwMode="auto">
          <a:xfrm>
            <a:off x="3352800" y="4953000"/>
            <a:ext cx="2286000" cy="457200"/>
          </a:xfrm>
          <a:prstGeom prst="rect">
            <a:avLst/>
          </a:prstGeom>
          <a:noFill/>
          <a:ln w="9525">
            <a:noFill/>
            <a:miter lim="800000"/>
            <a:headEnd/>
            <a:tailEnd/>
          </a:ln>
        </p:spPr>
        <p:txBody>
          <a:bodyPr/>
          <a:lstStyle/>
          <a:p>
            <a:pPr algn="ctr" eaLnBrk="0" hangingPunct="0"/>
            <a:r>
              <a:rPr lang="en-US" sz="2000" dirty="0"/>
              <a:t>Do not wear false </a:t>
            </a:r>
            <a:br>
              <a:rPr lang="en-US" sz="2000" dirty="0"/>
            </a:br>
            <a:r>
              <a:rPr lang="en-US" sz="2000" dirty="0"/>
              <a:t>nails or nail polish</a:t>
            </a:r>
          </a:p>
        </p:txBody>
      </p:sp>
      <p:sp>
        <p:nvSpPr>
          <p:cNvPr id="305160" name="Text Box 8"/>
          <p:cNvSpPr txBox="1">
            <a:spLocks noChangeArrowheads="1"/>
          </p:cNvSpPr>
          <p:nvPr/>
        </p:nvSpPr>
        <p:spPr bwMode="auto">
          <a:xfrm>
            <a:off x="6096000" y="4953000"/>
            <a:ext cx="2286000" cy="695325"/>
          </a:xfrm>
          <a:prstGeom prst="rect">
            <a:avLst/>
          </a:prstGeom>
          <a:noFill/>
          <a:ln w="9525">
            <a:noFill/>
            <a:miter lim="800000"/>
            <a:headEnd/>
            <a:tailEnd/>
          </a:ln>
        </p:spPr>
        <p:txBody>
          <a:bodyPr/>
          <a:lstStyle/>
          <a:p>
            <a:pPr eaLnBrk="0" hangingPunct="0">
              <a:tabLst>
                <a:tab pos="57150" algn="l"/>
                <a:tab pos="171450" algn="l"/>
                <a:tab pos="228600" algn="l"/>
              </a:tabLst>
            </a:pPr>
            <a:r>
              <a:rPr lang="en-US" sz="2000" dirty="0"/>
              <a:t>Bandage cuts and cover bandages</a:t>
            </a:r>
          </a:p>
        </p:txBody>
      </p:sp>
      <p:pic>
        <p:nvPicPr>
          <p:cNvPr id="305161" name="Picture 9" descr="04b"/>
          <p:cNvPicPr>
            <a:picLocks noChangeAspect="1" noChangeArrowheads="1"/>
          </p:cNvPicPr>
          <p:nvPr/>
        </p:nvPicPr>
        <p:blipFill>
          <a:blip r:embed="rId4" cstate="print"/>
          <a:srcRect/>
          <a:stretch>
            <a:fillRect/>
          </a:stretch>
        </p:blipFill>
        <p:spPr bwMode="auto">
          <a:xfrm>
            <a:off x="3657600" y="2743200"/>
            <a:ext cx="1600200" cy="2000250"/>
          </a:xfrm>
          <a:prstGeom prst="rect">
            <a:avLst/>
          </a:prstGeom>
          <a:noFill/>
          <a:ln w="12700">
            <a:solidFill>
              <a:srgbClr val="1E5298"/>
            </a:solidFill>
            <a:miter lim="800000"/>
            <a:headEnd/>
            <a:tailEnd/>
          </a:ln>
        </p:spPr>
      </p:pic>
      <p:pic>
        <p:nvPicPr>
          <p:cNvPr id="305162" name="Picture 10" descr="04b"/>
          <p:cNvPicPr>
            <a:picLocks noChangeAspect="1" noChangeArrowheads="1"/>
          </p:cNvPicPr>
          <p:nvPr/>
        </p:nvPicPr>
        <p:blipFill>
          <a:blip r:embed="rId5" cstate="print"/>
          <a:srcRect/>
          <a:stretch>
            <a:fillRect/>
          </a:stretch>
        </p:blipFill>
        <p:spPr bwMode="auto">
          <a:xfrm>
            <a:off x="6400800" y="2743200"/>
            <a:ext cx="1600200" cy="1995488"/>
          </a:xfrm>
          <a:prstGeom prst="rect">
            <a:avLst/>
          </a:prstGeom>
          <a:noFill/>
          <a:ln w="12700">
            <a:solidFill>
              <a:srgbClr val="1E5298"/>
            </a:solidFill>
            <a:miter lim="800000"/>
            <a:headEnd/>
            <a:tailEnd/>
          </a:ln>
        </p:spPr>
      </p:pic>
      <p:sp>
        <p:nvSpPr>
          <p:cNvPr id="305163" name="AutoShape 11"/>
          <p:cNvSpPr>
            <a:spLocks noChangeArrowheads="1"/>
          </p:cNvSpPr>
          <p:nvPr/>
        </p:nvSpPr>
        <p:spPr bwMode="auto">
          <a:xfrm>
            <a:off x="3276600" y="2514600"/>
            <a:ext cx="2362200" cy="2362200"/>
          </a:xfrm>
          <a:custGeom>
            <a:avLst/>
            <a:gdLst>
              <a:gd name="G0" fmla="+- 14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922" y="16934"/>
                </a:moveTo>
                <a:cubicBezTo>
                  <a:pt x="19391" y="15228"/>
                  <a:pt x="20200" y="13051"/>
                  <a:pt x="20200" y="10800"/>
                </a:cubicBezTo>
                <a:cubicBezTo>
                  <a:pt x="20200" y="5608"/>
                  <a:pt x="15991" y="1400"/>
                  <a:pt x="10800" y="1400"/>
                </a:cubicBezTo>
                <a:cubicBezTo>
                  <a:pt x="8548" y="1399"/>
                  <a:pt x="6371" y="2208"/>
                  <a:pt x="4665" y="3677"/>
                </a:cubicBezTo>
                <a:close/>
                <a:moveTo>
                  <a:pt x="3677" y="4665"/>
                </a:moveTo>
                <a:cubicBezTo>
                  <a:pt x="2208" y="6371"/>
                  <a:pt x="1400" y="8548"/>
                  <a:pt x="1400" y="10799"/>
                </a:cubicBezTo>
                <a:cubicBezTo>
                  <a:pt x="1400" y="15991"/>
                  <a:pt x="5608" y="20200"/>
                  <a:pt x="10800" y="20200"/>
                </a:cubicBezTo>
                <a:cubicBezTo>
                  <a:pt x="13051" y="20200"/>
                  <a:pt x="15228" y="19391"/>
                  <a:pt x="16934" y="17922"/>
                </a:cubicBezTo>
                <a:close/>
              </a:path>
            </a:pathLst>
          </a:custGeom>
          <a:solidFill>
            <a:srgbClr val="CC0000"/>
          </a:solidFill>
          <a:ln w="9525">
            <a:noFill/>
            <a:miter lim="800000"/>
            <a:headEnd/>
            <a:tailEnd/>
          </a:ln>
          <a:effectLst/>
        </p:spPr>
        <p:txBody>
          <a:bodyPr wrap="none" anchor="ctr"/>
          <a:lstStyle/>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GLOVES</a:t>
            </a:r>
          </a:p>
        </p:txBody>
      </p:sp>
      <p:sp>
        <p:nvSpPr>
          <p:cNvPr id="2" name="Content Placeholder 1"/>
          <p:cNvSpPr>
            <a:spLocks noGrp="1"/>
          </p:cNvSpPr>
          <p:nvPr>
            <p:ph idx="1"/>
          </p:nvPr>
        </p:nvSpPr>
        <p:spPr/>
        <p:txBody>
          <a:bodyPr>
            <a:normAutofit fontScale="92500" lnSpcReduction="10000"/>
          </a:bodyPr>
          <a:lstStyle/>
          <a:p>
            <a:pPr>
              <a:spcBef>
                <a:spcPct val="50000"/>
              </a:spcBef>
              <a:spcAft>
                <a:spcPct val="25000"/>
              </a:spcAft>
            </a:pPr>
            <a:r>
              <a:rPr lang="en-US" sz="2800" dirty="0">
                <a:solidFill>
                  <a:schemeClr val="tx1"/>
                </a:solidFill>
                <a:latin typeface="Arial" pitchFamily="34" charset="0"/>
                <a:cs typeface="Times New Roman" pitchFamily="18" charset="0"/>
              </a:rPr>
              <a:t>Must </a:t>
            </a:r>
            <a:r>
              <a:rPr lang="en-US" sz="2800" i="1" dirty="0">
                <a:solidFill>
                  <a:schemeClr val="tx1"/>
                </a:solidFill>
                <a:latin typeface="Arial" pitchFamily="34" charset="0"/>
                <a:cs typeface="Times New Roman" pitchFamily="18" charset="0"/>
              </a:rPr>
              <a:t>never</a:t>
            </a:r>
            <a:r>
              <a:rPr lang="en-US" sz="2800" dirty="0">
                <a:solidFill>
                  <a:schemeClr val="tx1"/>
                </a:solidFill>
                <a:latin typeface="Arial" pitchFamily="34" charset="0"/>
                <a:cs typeface="Times New Roman" pitchFamily="18" charset="0"/>
              </a:rPr>
              <a:t> replace hand washing</a:t>
            </a:r>
          </a:p>
          <a:p>
            <a:pPr>
              <a:spcBef>
                <a:spcPct val="50000"/>
              </a:spcBef>
              <a:spcAft>
                <a:spcPct val="25000"/>
              </a:spcAft>
            </a:pPr>
            <a:r>
              <a:rPr lang="en-US" sz="2800" dirty="0">
                <a:solidFill>
                  <a:schemeClr val="tx1"/>
                </a:solidFill>
                <a:latin typeface="Arial" pitchFamily="34" charset="0"/>
                <a:cs typeface="Times New Roman" pitchFamily="18" charset="0"/>
              </a:rPr>
              <a:t>Are for single-use only </a:t>
            </a:r>
          </a:p>
          <a:p>
            <a:pPr>
              <a:spcBef>
                <a:spcPct val="50000"/>
              </a:spcBef>
              <a:spcAft>
                <a:spcPct val="25000"/>
              </a:spcAft>
            </a:pPr>
            <a:r>
              <a:rPr lang="en-US" sz="2800" dirty="0">
                <a:solidFill>
                  <a:schemeClr val="tx1"/>
                </a:solidFill>
                <a:latin typeface="Arial" pitchFamily="34" charset="0"/>
                <a:cs typeface="Times New Roman" pitchFamily="18" charset="0"/>
              </a:rPr>
              <a:t>Must fit and be used properly </a:t>
            </a:r>
          </a:p>
          <a:p>
            <a:r>
              <a:rPr lang="en-US" sz="2800" dirty="0">
                <a:solidFill>
                  <a:schemeClr val="tx1"/>
                </a:solidFill>
                <a:latin typeface="Arial" pitchFamily="34" charset="0"/>
                <a:cs typeface="Arial" pitchFamily="34" charset="0"/>
              </a:rPr>
              <a:t>Change your gloves anytime where you would wash your hands</a:t>
            </a:r>
          </a:p>
          <a:p>
            <a:r>
              <a:rPr lang="en-US" sz="2800" dirty="0">
                <a:solidFill>
                  <a:schemeClr val="tx1"/>
                </a:solidFill>
                <a:latin typeface="Arial" pitchFamily="34" charset="0"/>
                <a:cs typeface="Arial" pitchFamily="34" charset="0"/>
              </a:rPr>
              <a:t>Gloves do </a:t>
            </a:r>
            <a:r>
              <a:rPr lang="en-US" sz="2800" u="sng" dirty="0">
                <a:solidFill>
                  <a:schemeClr val="tx1"/>
                </a:solidFill>
                <a:latin typeface="Arial" pitchFamily="34" charset="0"/>
                <a:cs typeface="Arial" pitchFamily="34" charset="0"/>
              </a:rPr>
              <a:t>NOT</a:t>
            </a:r>
            <a:r>
              <a:rPr lang="en-US" sz="2800" dirty="0">
                <a:solidFill>
                  <a:schemeClr val="tx1"/>
                </a:solidFill>
                <a:latin typeface="Arial" pitchFamily="34" charset="0"/>
                <a:cs typeface="Arial" pitchFamily="34" charset="0"/>
              </a:rPr>
              <a:t> make you unable to contaminate food</a:t>
            </a:r>
          </a:p>
        </p:txBody>
      </p:sp>
      <p:pic>
        <p:nvPicPr>
          <p:cNvPr id="4" name="Picture 5" descr="hands"/>
          <p:cNvPicPr>
            <a:picLocks noChangeAspect="1" noChangeArrowheads="1"/>
          </p:cNvPicPr>
          <p:nvPr/>
        </p:nvPicPr>
        <p:blipFill>
          <a:blip r:embed="rId3" cstate="print">
            <a:clrChange>
              <a:clrFrom>
                <a:srgbClr val="FFFFFF"/>
              </a:clrFrom>
              <a:clrTo>
                <a:srgbClr val="FFFFFF">
                  <a:alpha val="0"/>
                </a:srgbClr>
              </a:clrTo>
            </a:clrChange>
          </a:blip>
          <a:srcRect r="2202"/>
          <a:stretch>
            <a:fillRect/>
          </a:stretch>
        </p:blipFill>
        <p:spPr bwMode="auto">
          <a:xfrm>
            <a:off x="6261100" y="685800"/>
            <a:ext cx="2882900" cy="4419600"/>
          </a:xfrm>
          <a:prstGeom prst="rect">
            <a:avLst/>
          </a:prstGeom>
          <a:noFill/>
          <a:ln w="9525">
            <a:noFill/>
            <a:miter lim="800000"/>
            <a:headEnd/>
            <a:tailEnd/>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Food handler Rules	</a:t>
            </a:r>
          </a:p>
        </p:txBody>
      </p:sp>
      <p:sp>
        <p:nvSpPr>
          <p:cNvPr id="2" name="Content Placeholder 1"/>
          <p:cNvSpPr>
            <a:spLocks noGrp="1"/>
          </p:cNvSpPr>
          <p:nvPr>
            <p:ph idx="1"/>
          </p:nvPr>
        </p:nvSpPr>
        <p:spPr>
          <a:xfrm>
            <a:off x="457200" y="2133600"/>
            <a:ext cx="8229600" cy="4419600"/>
          </a:xfrm>
        </p:spPr>
        <p:txBody>
          <a:bodyPr>
            <a:normAutofit fontScale="92500"/>
          </a:bodyPr>
          <a:lstStyle/>
          <a:p>
            <a:r>
              <a:rPr lang="en-US" dirty="0">
                <a:solidFill>
                  <a:schemeClr val="tx1"/>
                </a:solidFill>
              </a:rPr>
              <a:t>Must have hair restrained</a:t>
            </a:r>
          </a:p>
          <a:p>
            <a:pPr lvl="1"/>
            <a:r>
              <a:rPr lang="en-US" dirty="0">
                <a:solidFill>
                  <a:schemeClr val="tx1"/>
                </a:solidFill>
              </a:rPr>
              <a:t>Can be a hair net, hat, or visor</a:t>
            </a:r>
          </a:p>
          <a:p>
            <a:pPr lvl="1"/>
            <a:r>
              <a:rPr lang="en-US" dirty="0">
                <a:solidFill>
                  <a:schemeClr val="tx1"/>
                </a:solidFill>
              </a:rPr>
              <a:t>Long hair must be effectively restrained, like a braid or bun</a:t>
            </a:r>
          </a:p>
          <a:p>
            <a:pPr lvl="2"/>
            <a:r>
              <a:rPr lang="en-US" dirty="0">
                <a:solidFill>
                  <a:schemeClr val="tx1"/>
                </a:solidFill>
              </a:rPr>
              <a:t>This may need 2 or more restraints to be effective</a:t>
            </a:r>
          </a:p>
          <a:p>
            <a:r>
              <a:rPr lang="en-US" dirty="0">
                <a:solidFill>
                  <a:schemeClr val="tx1"/>
                </a:solidFill>
              </a:rPr>
              <a:t>Must remove all jewelry</a:t>
            </a:r>
          </a:p>
          <a:p>
            <a:pPr lvl="1"/>
            <a:r>
              <a:rPr lang="en-US" dirty="0">
                <a:solidFill>
                  <a:schemeClr val="tx1"/>
                </a:solidFill>
              </a:rPr>
              <a:t>Can wear a medical ID and/or plain wedding band ONLY</a:t>
            </a:r>
          </a:p>
          <a:p>
            <a:r>
              <a:rPr lang="en-US" dirty="0">
                <a:solidFill>
                  <a:schemeClr val="tx1"/>
                </a:solidFill>
              </a:rPr>
              <a:t>Can not eat, drink, smoke, or chew near  food operations</a:t>
            </a:r>
          </a:p>
          <a:p>
            <a:r>
              <a:rPr lang="en-US" dirty="0">
                <a:solidFill>
                  <a:schemeClr val="tx1"/>
                </a:solidFill>
              </a:rPr>
              <a:t>Hand Sanitizers</a:t>
            </a:r>
          </a:p>
          <a:p>
            <a:pPr lvl="1"/>
            <a:r>
              <a:rPr lang="en-US" dirty="0">
                <a:solidFill>
                  <a:schemeClr val="tx1"/>
                </a:solidFill>
              </a:rPr>
              <a:t>Can be used after hand washing</a:t>
            </a:r>
          </a:p>
          <a:p>
            <a:pPr lvl="1"/>
            <a:r>
              <a:rPr lang="en-US" dirty="0">
                <a:solidFill>
                  <a:schemeClr val="tx1"/>
                </a:solidFill>
              </a:rPr>
              <a:t>Must be FDA Approved</a:t>
            </a:r>
          </a:p>
        </p:txBody>
      </p:sp>
      <p:pic>
        <p:nvPicPr>
          <p:cNvPr id="107524" name="Picture 4" descr="IMG 9418 jpg">
            <a:hlinkClick r:id="rId3"/>
          </p:cNvPr>
          <p:cNvPicPr>
            <a:picLocks noChangeAspect="1" noChangeArrowheads="1"/>
          </p:cNvPicPr>
          <p:nvPr/>
        </p:nvPicPr>
        <p:blipFill>
          <a:blip r:embed="rId4" cstate="print"/>
          <a:srcRect/>
          <a:stretch>
            <a:fillRect/>
          </a:stretch>
        </p:blipFill>
        <p:spPr bwMode="auto">
          <a:xfrm>
            <a:off x="6858000" y="838200"/>
            <a:ext cx="1552575" cy="1638301"/>
          </a:xfrm>
          <a:prstGeom prst="rect">
            <a:avLst/>
          </a:prstGeom>
          <a:noFill/>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Food</a:t>
            </a:r>
          </a:p>
        </p:txBody>
      </p:sp>
      <p:sp>
        <p:nvSpPr>
          <p:cNvPr id="3" name="Content Placeholder 2"/>
          <p:cNvSpPr>
            <a:spLocks noGrp="1"/>
          </p:cNvSpPr>
          <p:nvPr>
            <p:ph idx="1"/>
          </p:nvPr>
        </p:nvSpPr>
        <p:spPr>
          <a:xfrm>
            <a:off x="1043493" y="2323652"/>
            <a:ext cx="5204907" cy="3508977"/>
          </a:xfrm>
        </p:spPr>
        <p:txBody>
          <a:bodyPr>
            <a:normAutofit fontScale="85000" lnSpcReduction="20000"/>
          </a:bodyPr>
          <a:lstStyle/>
          <a:p>
            <a:r>
              <a:rPr lang="en-US" dirty="0">
                <a:solidFill>
                  <a:schemeClr val="tx1"/>
                </a:solidFill>
              </a:rPr>
              <a:t>Clean and sanitize food prep areas, utensils, and other items before using</a:t>
            </a:r>
          </a:p>
          <a:p>
            <a:r>
              <a:rPr lang="en-US" dirty="0">
                <a:solidFill>
                  <a:schemeClr val="tx1"/>
                </a:solidFill>
              </a:rPr>
              <a:t>Restrain hair, remove jewelry</a:t>
            </a:r>
          </a:p>
          <a:p>
            <a:r>
              <a:rPr lang="en-US" dirty="0">
                <a:solidFill>
                  <a:schemeClr val="tx1"/>
                </a:solidFill>
              </a:rPr>
              <a:t>Wash hands thoroughly </a:t>
            </a:r>
          </a:p>
          <a:p>
            <a:r>
              <a:rPr lang="en-US" dirty="0">
                <a:solidFill>
                  <a:schemeClr val="tx1"/>
                </a:solidFill>
              </a:rPr>
              <a:t>Plan your preparation:</a:t>
            </a:r>
          </a:p>
          <a:p>
            <a:pPr lvl="1"/>
            <a:r>
              <a:rPr lang="en-US" dirty="0">
                <a:solidFill>
                  <a:schemeClr val="tx1"/>
                </a:solidFill>
              </a:rPr>
              <a:t>Get all individual ingredients ready, keeping cold foods like eggs, milk, etc in the refrigerator until ready to use</a:t>
            </a:r>
          </a:p>
          <a:p>
            <a:r>
              <a:rPr lang="en-US" dirty="0">
                <a:solidFill>
                  <a:schemeClr val="tx1"/>
                </a:solidFill>
              </a:rPr>
              <a:t>Make sure to preheat ovens thoroughly before cooking</a:t>
            </a:r>
          </a:p>
          <a:p>
            <a:r>
              <a:rPr lang="en-US" dirty="0">
                <a:solidFill>
                  <a:schemeClr val="tx1"/>
                </a:solidFill>
              </a:rPr>
              <a:t>Watch the clock!</a:t>
            </a:r>
          </a:p>
        </p:txBody>
      </p:sp>
      <p:pic>
        <p:nvPicPr>
          <p:cNvPr id="1026" name="Picture 2" descr="C:\Users\nikki.vaughn\AppData\Local\Microsoft\Windows\Temporary Internet Files\Content.IE5\3UK7BNTG\MP90038476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9528" y="761999"/>
            <a:ext cx="2434020" cy="24201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p:cNvSpPr>
            <a:spLocks noGrp="1" noChangeArrowheads="1"/>
          </p:cNvSpPr>
          <p:nvPr>
            <p:ph type="title"/>
          </p:nvPr>
        </p:nvSpPr>
        <p:spPr/>
        <p:txBody>
          <a:bodyPr/>
          <a:lstStyle/>
          <a:p>
            <a:r>
              <a:rPr lang="en-US" dirty="0"/>
              <a:t>Cleaning Vs. Sanitizing</a:t>
            </a:r>
          </a:p>
        </p:txBody>
      </p:sp>
      <p:sp>
        <p:nvSpPr>
          <p:cNvPr id="702467" name="Rectangle 3"/>
          <p:cNvSpPr>
            <a:spLocks noGrp="1" noChangeArrowheads="1"/>
          </p:cNvSpPr>
          <p:nvPr>
            <p:ph idx="1"/>
          </p:nvPr>
        </p:nvSpPr>
        <p:spPr>
          <a:xfrm>
            <a:off x="533400" y="2362200"/>
            <a:ext cx="6777317" cy="3508977"/>
          </a:xfrm>
        </p:spPr>
        <p:txBody>
          <a:bodyPr/>
          <a:lstStyle/>
          <a:p>
            <a:r>
              <a:rPr lang="en-US" dirty="0">
                <a:solidFill>
                  <a:schemeClr val="tx1"/>
                </a:solidFill>
              </a:rPr>
              <a:t>Cleaning</a:t>
            </a:r>
          </a:p>
          <a:p>
            <a:pPr lvl="1"/>
            <a:r>
              <a:rPr lang="en-US" dirty="0">
                <a:solidFill>
                  <a:schemeClr val="tx1"/>
                </a:solidFill>
              </a:rPr>
              <a:t>Process of removing food and other types of soil from a surface </a:t>
            </a:r>
          </a:p>
          <a:p>
            <a:r>
              <a:rPr lang="en-US" dirty="0">
                <a:solidFill>
                  <a:schemeClr val="tx1"/>
                </a:solidFill>
              </a:rPr>
              <a:t>Sanitizing</a:t>
            </a:r>
          </a:p>
          <a:p>
            <a:pPr lvl="1"/>
            <a:r>
              <a:rPr lang="en-US" dirty="0">
                <a:solidFill>
                  <a:schemeClr val="tx1"/>
                </a:solidFill>
              </a:rPr>
              <a:t>Process of reducing the number </a:t>
            </a:r>
            <a:br>
              <a:rPr lang="en-US" dirty="0">
                <a:solidFill>
                  <a:schemeClr val="tx1"/>
                </a:solidFill>
              </a:rPr>
            </a:br>
            <a:r>
              <a:rPr lang="en-US" dirty="0">
                <a:solidFill>
                  <a:schemeClr val="tx1"/>
                </a:solidFill>
              </a:rPr>
              <a:t>of microorganisms on a clean surface </a:t>
            </a:r>
            <a:br>
              <a:rPr lang="en-US" dirty="0">
                <a:solidFill>
                  <a:schemeClr val="tx1"/>
                </a:solidFill>
              </a:rPr>
            </a:br>
            <a:r>
              <a:rPr lang="en-US" dirty="0">
                <a:solidFill>
                  <a:schemeClr val="tx1"/>
                </a:solidFill>
              </a:rPr>
              <a:t>to safe levels</a:t>
            </a:r>
          </a:p>
          <a:p>
            <a:pPr lvl="1"/>
            <a:r>
              <a:rPr lang="en-US" dirty="0">
                <a:solidFill>
                  <a:schemeClr val="tx1"/>
                </a:solidFill>
              </a:rPr>
              <a:t>Surfaces must first be cleaned                       rinsed before being sanitized </a:t>
            </a:r>
          </a:p>
          <a:p>
            <a:pPr lvl="1"/>
            <a:endParaRPr lang="en-US" dirty="0"/>
          </a:p>
          <a:p>
            <a:pPr lvl="1"/>
            <a:endParaRPr lang="en-US" dirty="0"/>
          </a:p>
        </p:txBody>
      </p:sp>
      <p:pic>
        <p:nvPicPr>
          <p:cNvPr id="702468" name="Picture 4" descr="Folia045"/>
          <p:cNvPicPr>
            <a:picLocks noChangeAspect="1" noChangeArrowheads="1"/>
          </p:cNvPicPr>
          <p:nvPr/>
        </p:nvPicPr>
        <p:blipFill>
          <a:blip r:embed="rId3" cstate="print"/>
          <a:srcRect l="8113" r="13464"/>
          <a:stretch>
            <a:fillRect/>
          </a:stretch>
        </p:blipFill>
        <p:spPr bwMode="auto">
          <a:xfrm>
            <a:off x="6400800" y="3886200"/>
            <a:ext cx="2209800" cy="2211388"/>
          </a:xfrm>
          <a:prstGeom prst="rect">
            <a:avLst/>
          </a:prstGeom>
          <a:noFill/>
          <a:ln w="12700">
            <a:solidFill>
              <a:srgbClr val="1E5298"/>
            </a:solid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a:xfrm>
            <a:off x="203200" y="100013"/>
            <a:ext cx="8153400" cy="579437"/>
          </a:xfrm>
        </p:spPr>
        <p:txBody>
          <a:bodyPr>
            <a:normAutofit fontScale="90000"/>
          </a:bodyPr>
          <a:lstStyle/>
          <a:p>
            <a:r>
              <a:rPr lang="en-US" dirty="0"/>
              <a:t>Thawing Food</a:t>
            </a:r>
          </a:p>
        </p:txBody>
      </p:sp>
      <p:sp>
        <p:nvSpPr>
          <p:cNvPr id="473091" name="Rectangle 3"/>
          <p:cNvSpPr>
            <a:spLocks noGrp="1" noChangeArrowheads="1"/>
          </p:cNvSpPr>
          <p:nvPr>
            <p:ph idx="1"/>
          </p:nvPr>
        </p:nvSpPr>
        <p:spPr>
          <a:xfrm>
            <a:off x="457200" y="1143000"/>
            <a:ext cx="8382000" cy="4983163"/>
          </a:xfrm>
        </p:spPr>
        <p:txBody>
          <a:bodyPr/>
          <a:lstStyle/>
          <a:p>
            <a:r>
              <a:rPr lang="en-US" dirty="0"/>
              <a:t>The Four Acceptable Methods for </a:t>
            </a:r>
            <a:r>
              <a:rPr lang="en-US" b="1" dirty="0"/>
              <a:t>Thawing Food</a:t>
            </a:r>
          </a:p>
        </p:txBody>
      </p:sp>
      <p:sp>
        <p:nvSpPr>
          <p:cNvPr id="473092" name="Text Box 4"/>
          <p:cNvSpPr txBox="1">
            <a:spLocks noChangeArrowheads="1"/>
          </p:cNvSpPr>
          <p:nvPr/>
        </p:nvSpPr>
        <p:spPr bwMode="auto">
          <a:xfrm>
            <a:off x="1905000" y="3352800"/>
            <a:ext cx="2971800" cy="457200"/>
          </a:xfrm>
          <a:prstGeom prst="rect">
            <a:avLst/>
          </a:prstGeom>
          <a:noFill/>
          <a:ln w="9525">
            <a:noFill/>
            <a:miter lim="800000"/>
            <a:headEnd/>
            <a:tailEnd/>
          </a:ln>
        </p:spPr>
        <p:txBody>
          <a:bodyPr/>
          <a:lstStyle/>
          <a:p>
            <a:pPr eaLnBrk="0" hangingPunct="0"/>
            <a:r>
              <a:rPr lang="en-US" sz="1600" b="1" dirty="0"/>
              <a:t>In a refrigerator, at </a:t>
            </a:r>
            <a:br>
              <a:rPr lang="en-US" sz="1600" b="1" dirty="0"/>
            </a:br>
            <a:r>
              <a:rPr lang="en-US" sz="1600" b="1" dirty="0"/>
              <a:t>41</a:t>
            </a:r>
            <a:r>
              <a:rPr lang="en-US" sz="1600" b="1" dirty="0">
                <a:sym typeface="Symbol" pitchFamily="18" charset="2"/>
              </a:rPr>
              <a:t></a:t>
            </a:r>
            <a:r>
              <a:rPr lang="en-US" sz="1600" b="1" dirty="0"/>
              <a:t>F (5</a:t>
            </a:r>
            <a:r>
              <a:rPr lang="en-US" sz="1600" b="1" dirty="0">
                <a:sym typeface="Symbol" pitchFamily="18" charset="2"/>
              </a:rPr>
              <a:t></a:t>
            </a:r>
            <a:r>
              <a:rPr lang="en-US" sz="1600" b="1" dirty="0"/>
              <a:t>C) or lower</a:t>
            </a:r>
          </a:p>
        </p:txBody>
      </p:sp>
      <p:sp>
        <p:nvSpPr>
          <p:cNvPr id="473093" name="Text Box 5"/>
          <p:cNvSpPr txBox="1">
            <a:spLocks noChangeArrowheads="1"/>
          </p:cNvSpPr>
          <p:nvPr/>
        </p:nvSpPr>
        <p:spPr bwMode="auto">
          <a:xfrm>
            <a:off x="5029200" y="3352800"/>
            <a:ext cx="3200400" cy="685800"/>
          </a:xfrm>
          <a:prstGeom prst="rect">
            <a:avLst/>
          </a:prstGeom>
          <a:noFill/>
          <a:ln w="9525">
            <a:noFill/>
            <a:miter lim="800000"/>
            <a:headEnd/>
            <a:tailEnd/>
          </a:ln>
        </p:spPr>
        <p:txBody>
          <a:bodyPr/>
          <a:lstStyle/>
          <a:p>
            <a:pPr eaLnBrk="0" hangingPunct="0">
              <a:spcBef>
                <a:spcPct val="50000"/>
              </a:spcBef>
              <a:spcAft>
                <a:spcPct val="25000"/>
              </a:spcAft>
            </a:pPr>
            <a:r>
              <a:rPr lang="en-US" sz="1600" b="1" dirty="0"/>
              <a:t>Submerged under running potable water, at a temperature of 70</a:t>
            </a:r>
            <a:r>
              <a:rPr lang="en-US" sz="1600" b="1" dirty="0">
                <a:sym typeface="Symbol" pitchFamily="18" charset="2"/>
              </a:rPr>
              <a:t></a:t>
            </a:r>
            <a:r>
              <a:rPr lang="en-US" sz="1600" b="1" dirty="0"/>
              <a:t>F or lower</a:t>
            </a:r>
          </a:p>
        </p:txBody>
      </p:sp>
      <p:sp>
        <p:nvSpPr>
          <p:cNvPr id="473094" name="Text Box 6"/>
          <p:cNvSpPr txBox="1">
            <a:spLocks noChangeArrowheads="1"/>
          </p:cNvSpPr>
          <p:nvPr/>
        </p:nvSpPr>
        <p:spPr bwMode="auto">
          <a:xfrm>
            <a:off x="1447800" y="5715000"/>
            <a:ext cx="3429000" cy="685800"/>
          </a:xfrm>
          <a:prstGeom prst="rect">
            <a:avLst/>
          </a:prstGeom>
          <a:noFill/>
          <a:ln w="9525">
            <a:noFill/>
            <a:miter lim="800000"/>
            <a:headEnd/>
            <a:tailEnd/>
          </a:ln>
        </p:spPr>
        <p:txBody>
          <a:bodyPr/>
          <a:lstStyle/>
          <a:p>
            <a:pPr eaLnBrk="0" hangingPunct="0">
              <a:spcBef>
                <a:spcPct val="50000"/>
              </a:spcBef>
              <a:spcAft>
                <a:spcPct val="25000"/>
              </a:spcAft>
            </a:pPr>
            <a:r>
              <a:rPr lang="en-US" sz="1600" b="1" dirty="0"/>
              <a:t>In a microwave oven, if the food will be cooked immediately after thawing</a:t>
            </a:r>
          </a:p>
        </p:txBody>
      </p:sp>
      <p:sp>
        <p:nvSpPr>
          <p:cNvPr id="473095" name="Text Box 7"/>
          <p:cNvSpPr txBox="1">
            <a:spLocks noChangeArrowheads="1"/>
          </p:cNvSpPr>
          <p:nvPr/>
        </p:nvSpPr>
        <p:spPr bwMode="auto">
          <a:xfrm>
            <a:off x="5029200" y="5791200"/>
            <a:ext cx="2971800" cy="457200"/>
          </a:xfrm>
          <a:prstGeom prst="rect">
            <a:avLst/>
          </a:prstGeom>
          <a:noFill/>
          <a:ln w="9525">
            <a:noFill/>
            <a:miter lim="800000"/>
            <a:headEnd/>
            <a:tailEnd/>
          </a:ln>
        </p:spPr>
        <p:txBody>
          <a:bodyPr/>
          <a:lstStyle/>
          <a:p>
            <a:pPr eaLnBrk="0" hangingPunct="0"/>
            <a:r>
              <a:rPr lang="en-US" sz="1600" b="1" dirty="0"/>
              <a:t>As part of the cooking </a:t>
            </a:r>
            <a:br>
              <a:rPr lang="en-US" sz="1600" b="1" dirty="0"/>
            </a:br>
            <a:r>
              <a:rPr lang="en-US" sz="1600" b="1" dirty="0"/>
              <a:t>process</a:t>
            </a:r>
          </a:p>
        </p:txBody>
      </p:sp>
      <p:pic>
        <p:nvPicPr>
          <p:cNvPr id="473096" name="Picture 8" descr="8a"/>
          <p:cNvPicPr>
            <a:picLocks noChangeAspect="1" noChangeArrowheads="1"/>
          </p:cNvPicPr>
          <p:nvPr/>
        </p:nvPicPr>
        <p:blipFill>
          <a:blip r:embed="rId3" cstate="print"/>
          <a:srcRect/>
          <a:stretch>
            <a:fillRect/>
          </a:stretch>
        </p:blipFill>
        <p:spPr bwMode="auto">
          <a:xfrm>
            <a:off x="1981200" y="4191000"/>
            <a:ext cx="2074862" cy="1481137"/>
          </a:xfrm>
          <a:prstGeom prst="rect">
            <a:avLst/>
          </a:prstGeom>
          <a:noFill/>
          <a:ln w="12700">
            <a:solidFill>
              <a:srgbClr val="1E5298"/>
            </a:solidFill>
            <a:miter lim="800000"/>
            <a:headEnd/>
            <a:tailEnd/>
          </a:ln>
        </p:spPr>
      </p:pic>
      <p:pic>
        <p:nvPicPr>
          <p:cNvPr id="473097" name="Picture 9" descr="8a"/>
          <p:cNvPicPr>
            <a:picLocks noChangeAspect="1" noChangeArrowheads="1"/>
          </p:cNvPicPr>
          <p:nvPr/>
        </p:nvPicPr>
        <p:blipFill>
          <a:blip r:embed="rId4" cstate="print"/>
          <a:srcRect/>
          <a:stretch>
            <a:fillRect/>
          </a:stretch>
        </p:blipFill>
        <p:spPr bwMode="auto">
          <a:xfrm>
            <a:off x="1905000" y="1752600"/>
            <a:ext cx="2093912" cy="1495425"/>
          </a:xfrm>
          <a:prstGeom prst="rect">
            <a:avLst/>
          </a:prstGeom>
          <a:noFill/>
          <a:ln w="12700">
            <a:solidFill>
              <a:srgbClr val="1E5298"/>
            </a:solidFill>
            <a:miter lim="800000"/>
            <a:headEnd/>
            <a:tailEnd/>
          </a:ln>
        </p:spPr>
      </p:pic>
      <p:pic>
        <p:nvPicPr>
          <p:cNvPr id="473098" name="Picture 10" descr="8a"/>
          <p:cNvPicPr>
            <a:picLocks noChangeAspect="1" noChangeArrowheads="1"/>
          </p:cNvPicPr>
          <p:nvPr/>
        </p:nvPicPr>
        <p:blipFill>
          <a:blip r:embed="rId5" cstate="print"/>
          <a:srcRect/>
          <a:stretch>
            <a:fillRect/>
          </a:stretch>
        </p:blipFill>
        <p:spPr bwMode="auto">
          <a:xfrm>
            <a:off x="5105400" y="1752600"/>
            <a:ext cx="2093912" cy="1495425"/>
          </a:xfrm>
          <a:prstGeom prst="rect">
            <a:avLst/>
          </a:prstGeom>
          <a:noFill/>
          <a:ln w="12700">
            <a:solidFill>
              <a:srgbClr val="1E5298"/>
            </a:solidFill>
            <a:miter lim="800000"/>
            <a:headEnd/>
            <a:tailEnd/>
          </a:ln>
        </p:spPr>
      </p:pic>
      <p:pic>
        <p:nvPicPr>
          <p:cNvPr id="473099" name="Picture 11" descr="8a"/>
          <p:cNvPicPr>
            <a:picLocks noChangeAspect="1" noChangeArrowheads="1"/>
          </p:cNvPicPr>
          <p:nvPr/>
        </p:nvPicPr>
        <p:blipFill>
          <a:blip r:embed="rId6" cstate="print"/>
          <a:srcRect/>
          <a:stretch>
            <a:fillRect/>
          </a:stretch>
        </p:blipFill>
        <p:spPr bwMode="auto">
          <a:xfrm>
            <a:off x="5181600" y="4191000"/>
            <a:ext cx="2057400" cy="1468438"/>
          </a:xfrm>
          <a:prstGeom prst="rect">
            <a:avLst/>
          </a:prstGeom>
          <a:noFill/>
          <a:ln w="12700">
            <a:solidFill>
              <a:srgbClr val="1E5298"/>
            </a:solidFill>
            <a:miter lim="800000"/>
            <a:headEnd/>
            <a:tailEnd/>
          </a:ln>
        </p:spPr>
      </p:pic>
      <p:sp>
        <p:nvSpPr>
          <p:cNvPr id="473100" name="Text Box 12"/>
          <p:cNvSpPr txBox="1">
            <a:spLocks noChangeArrowheads="1"/>
          </p:cNvSpPr>
          <p:nvPr/>
        </p:nvSpPr>
        <p:spPr bwMode="auto">
          <a:xfrm>
            <a:off x="7292975" y="6583363"/>
            <a:ext cx="403225" cy="274637"/>
          </a:xfrm>
          <a:prstGeom prst="rect">
            <a:avLst/>
          </a:prstGeom>
          <a:noFill/>
          <a:ln w="9525">
            <a:noFill/>
            <a:miter lim="800000"/>
            <a:headEnd/>
            <a:tailEnd/>
          </a:ln>
          <a:effectLst/>
        </p:spPr>
        <p:txBody>
          <a:bodyPr wrap="none">
            <a:spAutoFit/>
          </a:bodyPr>
          <a:lstStyle/>
          <a:p>
            <a:pPr algn="r"/>
            <a:r>
              <a:rPr lang="en-US" sz="1200" dirty="0"/>
              <a:t>8-3</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9" name="Text Box 3"/>
          <p:cNvSpPr txBox="1">
            <a:spLocks noGrp="1" noChangeArrowheads="1"/>
          </p:cNvSpPr>
          <p:nvPr>
            <p:ph type="title"/>
          </p:nvPr>
        </p:nvSpPr>
        <p:spPr>
          <a:xfrm>
            <a:off x="381000" y="1143000"/>
            <a:ext cx="8382000" cy="579437"/>
          </a:xfrm>
          <a:noFill/>
          <a:ln/>
        </p:spPr>
        <p:txBody>
          <a:bodyPr>
            <a:normAutofit fontScale="90000"/>
          </a:bodyPr>
          <a:lstStyle/>
          <a:p>
            <a:r>
              <a:rPr lang="en-US" dirty="0"/>
              <a:t>Preparing Salads Containing PHF’s</a:t>
            </a:r>
          </a:p>
        </p:txBody>
      </p:sp>
      <p:sp>
        <p:nvSpPr>
          <p:cNvPr id="475138" name="Rectangle 2"/>
          <p:cNvSpPr>
            <a:spLocks noGrp="1" noChangeArrowheads="1"/>
          </p:cNvSpPr>
          <p:nvPr>
            <p:ph idx="1"/>
          </p:nvPr>
        </p:nvSpPr>
        <p:spPr>
          <a:xfrm>
            <a:off x="609600" y="2514600"/>
            <a:ext cx="7239000" cy="3403600"/>
          </a:xfrm>
          <a:noFill/>
          <a:ln/>
        </p:spPr>
        <p:txBody>
          <a:bodyPr>
            <a:normAutofit lnSpcReduction="10000"/>
          </a:bodyPr>
          <a:lstStyle/>
          <a:p>
            <a:r>
              <a:rPr lang="en-US" sz="2400" dirty="0">
                <a:solidFill>
                  <a:schemeClr val="tx1"/>
                </a:solidFill>
              </a:rPr>
              <a:t>Examples  are tuna salad, macaroni salad, etc</a:t>
            </a:r>
          </a:p>
          <a:p>
            <a:r>
              <a:rPr lang="en-US" sz="2400" dirty="0">
                <a:solidFill>
                  <a:schemeClr val="tx1"/>
                </a:solidFill>
              </a:rPr>
              <a:t>When preparing salads containing potentially hazardous ingredients:</a:t>
            </a:r>
            <a:endParaRPr lang="en-US" sz="2400" i="1" dirty="0">
              <a:solidFill>
                <a:schemeClr val="tx1"/>
              </a:solidFill>
            </a:endParaRPr>
          </a:p>
          <a:p>
            <a:pPr lvl="1"/>
            <a:r>
              <a:rPr lang="en-US" sz="2400" dirty="0">
                <a:solidFill>
                  <a:schemeClr val="tx1"/>
                </a:solidFill>
              </a:rPr>
              <a:t>Prepare product in small amounts</a:t>
            </a:r>
          </a:p>
          <a:p>
            <a:pPr lvl="1"/>
            <a:r>
              <a:rPr lang="en-US" sz="2400" dirty="0">
                <a:solidFill>
                  <a:schemeClr val="tx1"/>
                </a:solidFill>
              </a:rPr>
              <a:t>Refrigerate ingredients until the point they are needed</a:t>
            </a:r>
          </a:p>
          <a:p>
            <a:pPr lvl="1"/>
            <a:r>
              <a:rPr lang="en-US" sz="2400" dirty="0">
                <a:solidFill>
                  <a:schemeClr val="tx1"/>
                </a:solidFill>
              </a:rPr>
              <a:t>Chill all ingredients and utensils prior to using them</a:t>
            </a:r>
          </a:p>
          <a:p>
            <a:pPr lvl="1">
              <a:buNone/>
            </a:pPr>
            <a:endParaRPr lang="en-US" sz="2400" dirty="0">
              <a:solidFill>
                <a:srgbClr val="000000"/>
              </a:solidFill>
            </a:endParaRPr>
          </a:p>
        </p:txBody>
      </p:sp>
      <p:sp>
        <p:nvSpPr>
          <p:cNvPr id="475140" name="Text Box 4"/>
          <p:cNvSpPr txBox="1">
            <a:spLocks noChangeArrowheads="1"/>
          </p:cNvSpPr>
          <p:nvPr/>
        </p:nvSpPr>
        <p:spPr bwMode="auto">
          <a:xfrm>
            <a:off x="7292975" y="6583363"/>
            <a:ext cx="403225" cy="274637"/>
          </a:xfrm>
          <a:prstGeom prst="rect">
            <a:avLst/>
          </a:prstGeom>
          <a:noFill/>
          <a:ln w="9525">
            <a:noFill/>
            <a:miter lim="800000"/>
            <a:headEnd/>
            <a:tailEnd/>
          </a:ln>
          <a:effectLst/>
        </p:spPr>
        <p:txBody>
          <a:bodyPr wrap="none">
            <a:spAutoFit/>
          </a:bodyPr>
          <a:lstStyle/>
          <a:p>
            <a:pPr algn="r"/>
            <a:r>
              <a:rPr lang="en-US" sz="1200" dirty="0"/>
              <a:t>8-4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Toxic Metal Poisoning</a:t>
            </a:r>
          </a:p>
        </p:txBody>
      </p:sp>
      <p:sp>
        <p:nvSpPr>
          <p:cNvPr id="2" name="Content Placeholder 1"/>
          <p:cNvSpPr>
            <a:spLocks noGrp="1"/>
          </p:cNvSpPr>
          <p:nvPr>
            <p:ph idx="1"/>
          </p:nvPr>
        </p:nvSpPr>
        <p:spPr/>
        <p:txBody>
          <a:bodyPr>
            <a:normAutofit fontScale="92500" lnSpcReduction="20000"/>
          </a:bodyPr>
          <a:lstStyle/>
          <a:p>
            <a:r>
              <a:rPr lang="en-US" dirty="0">
                <a:solidFill>
                  <a:schemeClr val="tx1"/>
                </a:solidFill>
              </a:rPr>
              <a:t>Acidic foods can  cause  some metals to leak into the food when using certain cookware</a:t>
            </a:r>
          </a:p>
          <a:p>
            <a:r>
              <a:rPr lang="en-US" dirty="0">
                <a:solidFill>
                  <a:schemeClr val="tx1"/>
                </a:solidFill>
              </a:rPr>
              <a:t>Lead</a:t>
            </a:r>
          </a:p>
          <a:p>
            <a:pPr lvl="1"/>
            <a:r>
              <a:rPr lang="en-US" dirty="0">
                <a:solidFill>
                  <a:schemeClr val="tx1"/>
                </a:solidFill>
              </a:rPr>
              <a:t>Usually found in pewter (Older pitchers)</a:t>
            </a:r>
          </a:p>
          <a:p>
            <a:endParaRPr lang="en-US" dirty="0">
              <a:solidFill>
                <a:schemeClr val="tx1"/>
              </a:solidFill>
            </a:endParaRPr>
          </a:p>
          <a:p>
            <a:r>
              <a:rPr lang="en-US" dirty="0">
                <a:solidFill>
                  <a:schemeClr val="tx1"/>
                </a:solidFill>
              </a:rPr>
              <a:t>Copper</a:t>
            </a:r>
          </a:p>
          <a:p>
            <a:pPr lvl="1"/>
            <a:r>
              <a:rPr lang="en-US" dirty="0">
                <a:solidFill>
                  <a:schemeClr val="tx1"/>
                </a:solidFill>
              </a:rPr>
              <a:t>Cookware</a:t>
            </a:r>
          </a:p>
          <a:p>
            <a:endParaRPr lang="en-US" dirty="0">
              <a:solidFill>
                <a:schemeClr val="tx1"/>
              </a:solidFill>
            </a:endParaRPr>
          </a:p>
          <a:p>
            <a:r>
              <a:rPr lang="en-US" dirty="0">
                <a:solidFill>
                  <a:schemeClr val="tx1"/>
                </a:solidFill>
              </a:rPr>
              <a:t>Zinc</a:t>
            </a:r>
          </a:p>
          <a:p>
            <a:pPr lvl="1"/>
            <a:r>
              <a:rPr lang="en-US" dirty="0">
                <a:solidFill>
                  <a:schemeClr val="tx1"/>
                </a:solidFill>
              </a:rPr>
              <a:t>Galvanized items (item is coated with zinc)</a:t>
            </a:r>
          </a:p>
          <a:p>
            <a:pPr lvl="1"/>
            <a:endParaRPr lang="en-US" dirty="0"/>
          </a:p>
        </p:txBody>
      </p:sp>
      <p:pic>
        <p:nvPicPr>
          <p:cNvPr id="19458" name="Picture 2" descr="a-copper_pot-450x675.jpg">
            <a:hlinkClick r:id="rId3"/>
          </p:cNvPr>
          <p:cNvPicPr>
            <a:picLocks noChangeAspect="1" noChangeArrowheads="1"/>
          </p:cNvPicPr>
          <p:nvPr/>
        </p:nvPicPr>
        <p:blipFill>
          <a:blip r:embed="rId4" cstate="print"/>
          <a:srcRect/>
          <a:stretch>
            <a:fillRect/>
          </a:stretch>
        </p:blipFill>
        <p:spPr bwMode="auto">
          <a:xfrm>
            <a:off x="3565588" y="3657599"/>
            <a:ext cx="962025" cy="1219201"/>
          </a:xfrm>
          <a:prstGeom prst="rect">
            <a:avLst/>
          </a:prstGeom>
          <a:noFill/>
        </p:spPr>
      </p:pic>
      <p:pic>
        <p:nvPicPr>
          <p:cNvPr id="19460" name="Picture 4" descr="kranzpewtermug.jpg">
            <a:hlinkClick r:id="rId5"/>
          </p:cNvPr>
          <p:cNvPicPr>
            <a:picLocks noChangeAspect="1" noChangeArrowheads="1"/>
          </p:cNvPicPr>
          <p:nvPr/>
        </p:nvPicPr>
        <p:blipFill>
          <a:blip r:embed="rId6" cstate="print"/>
          <a:srcRect/>
          <a:stretch>
            <a:fillRect/>
          </a:stretch>
        </p:blipFill>
        <p:spPr bwMode="auto">
          <a:xfrm>
            <a:off x="6806184" y="2971800"/>
            <a:ext cx="1066800" cy="1066801"/>
          </a:xfrm>
          <a:prstGeom prst="rect">
            <a:avLst/>
          </a:prstGeom>
          <a:noFill/>
        </p:spPr>
      </p:pic>
      <p:pic>
        <p:nvPicPr>
          <p:cNvPr id="19462" name="Picture 6" descr="by21.jpg">
            <a:hlinkClick r:id="rId7"/>
          </p:cNvPr>
          <p:cNvPicPr>
            <a:picLocks noChangeAspect="1" noChangeArrowheads="1"/>
          </p:cNvPicPr>
          <p:nvPr/>
        </p:nvPicPr>
        <p:blipFill>
          <a:blip r:embed="rId8" cstate="print"/>
          <a:srcRect/>
          <a:stretch>
            <a:fillRect/>
          </a:stretch>
        </p:blipFill>
        <p:spPr bwMode="auto">
          <a:xfrm>
            <a:off x="7086600" y="5029200"/>
            <a:ext cx="1440872" cy="1143000"/>
          </a:xfrm>
          <a:prstGeom prst="rect">
            <a:avLst/>
          </a:prstGeom>
          <a:noFill/>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p:txBody>
          <a:bodyPr/>
          <a:lstStyle/>
          <a:p>
            <a:r>
              <a:rPr lang="en-US" dirty="0">
                <a:solidFill>
                  <a:schemeClr val="tx1"/>
                </a:solidFill>
              </a:rPr>
              <a:t>What is NOT a proper way to thaw foods?</a:t>
            </a:r>
          </a:p>
          <a:p>
            <a:pPr lvl="1"/>
            <a:endParaRPr lang="en-US" dirty="0">
              <a:solidFill>
                <a:schemeClr val="tx1"/>
              </a:solidFill>
            </a:endParaRPr>
          </a:p>
          <a:p>
            <a:pPr lvl="1"/>
            <a:r>
              <a:rPr lang="en-US" dirty="0">
                <a:solidFill>
                  <a:schemeClr val="tx1"/>
                </a:solidFill>
              </a:rPr>
              <a:t>In the refrigerator</a:t>
            </a:r>
          </a:p>
          <a:p>
            <a:pPr lvl="1"/>
            <a:r>
              <a:rPr lang="en-US" dirty="0">
                <a:solidFill>
                  <a:schemeClr val="tx1"/>
                </a:solidFill>
              </a:rPr>
              <a:t>In the microwave</a:t>
            </a:r>
          </a:p>
          <a:p>
            <a:pPr lvl="1"/>
            <a:r>
              <a:rPr lang="en-US" dirty="0">
                <a:solidFill>
                  <a:schemeClr val="tx1"/>
                </a:solidFill>
              </a:rPr>
              <a:t>On the counter</a:t>
            </a:r>
          </a:p>
          <a:p>
            <a:pPr lvl="1"/>
            <a:r>
              <a:rPr lang="en-US" dirty="0">
                <a:solidFill>
                  <a:schemeClr val="tx1"/>
                </a:solidFill>
              </a:rPr>
              <a:t>Under cold running water</a:t>
            </a:r>
          </a:p>
          <a:p>
            <a:pPr lvl="1"/>
            <a:r>
              <a:rPr lang="en-US" dirty="0">
                <a:solidFill>
                  <a:schemeClr val="tx1"/>
                </a:solidFill>
              </a:rPr>
              <a:t>As part of the cooking process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a:xfrm>
            <a:off x="609600" y="990600"/>
            <a:ext cx="7823200" cy="814387"/>
          </a:xfrm>
        </p:spPr>
        <p:txBody>
          <a:bodyPr>
            <a:normAutofit/>
          </a:bodyPr>
          <a:lstStyle/>
          <a:p>
            <a:r>
              <a:rPr lang="en-US" dirty="0"/>
              <a:t>Cooking Food</a:t>
            </a:r>
          </a:p>
        </p:txBody>
      </p:sp>
      <p:sp>
        <p:nvSpPr>
          <p:cNvPr id="489475" name="Rectangle 3"/>
          <p:cNvSpPr>
            <a:spLocks noGrp="1" noChangeArrowheads="1"/>
          </p:cNvSpPr>
          <p:nvPr>
            <p:ph idx="1"/>
          </p:nvPr>
        </p:nvSpPr>
        <p:spPr>
          <a:xfrm>
            <a:off x="1043493" y="2323652"/>
            <a:ext cx="6195508" cy="3508977"/>
          </a:xfrm>
        </p:spPr>
        <p:txBody>
          <a:bodyPr/>
          <a:lstStyle/>
          <a:p>
            <a:r>
              <a:rPr lang="en-US" dirty="0">
                <a:solidFill>
                  <a:schemeClr val="tx1"/>
                </a:solidFill>
              </a:rPr>
              <a:t>When cooking potentially hazardous food, the internal </a:t>
            </a:r>
            <a:br>
              <a:rPr lang="en-US" dirty="0">
                <a:solidFill>
                  <a:schemeClr val="tx1"/>
                </a:solidFill>
              </a:rPr>
            </a:br>
            <a:r>
              <a:rPr lang="en-US" dirty="0">
                <a:solidFill>
                  <a:schemeClr val="tx1"/>
                </a:solidFill>
              </a:rPr>
              <a:t>portion must:</a:t>
            </a:r>
          </a:p>
          <a:p>
            <a:pPr lvl="1"/>
            <a:r>
              <a:rPr lang="en-US" dirty="0">
                <a:solidFill>
                  <a:schemeClr val="tx1"/>
                </a:solidFill>
              </a:rPr>
              <a:t>Reach the required minimum internal temperature</a:t>
            </a:r>
          </a:p>
          <a:p>
            <a:pPr lvl="1"/>
            <a:r>
              <a:rPr lang="en-US" dirty="0">
                <a:solidFill>
                  <a:schemeClr val="tx1"/>
                </a:solidFill>
              </a:rPr>
              <a:t>Hold that temperature for a minimum of 15 seconds</a:t>
            </a:r>
          </a:p>
        </p:txBody>
      </p:sp>
      <p:pic>
        <p:nvPicPr>
          <p:cNvPr id="489476" name="Picture 4" descr="08_tempmeatCO-3552"/>
          <p:cNvPicPr>
            <a:picLocks noChangeAspect="1" noChangeArrowheads="1"/>
          </p:cNvPicPr>
          <p:nvPr/>
        </p:nvPicPr>
        <p:blipFill>
          <a:blip r:embed="rId3" cstate="print">
            <a:clrChange>
              <a:clrFrom>
                <a:srgbClr val="FFFFFF"/>
              </a:clrFrom>
              <a:clrTo>
                <a:srgbClr val="FFFFFF">
                  <a:alpha val="0"/>
                </a:srgbClr>
              </a:clrTo>
            </a:clrChange>
          </a:blip>
          <a:srcRect r="16000"/>
          <a:stretch>
            <a:fillRect/>
          </a:stretch>
        </p:blipFill>
        <p:spPr bwMode="auto">
          <a:xfrm>
            <a:off x="4495800" y="3168650"/>
            <a:ext cx="4648200" cy="36893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a:t>
            </a:r>
          </a:p>
        </p:txBody>
      </p:sp>
      <p:sp>
        <p:nvSpPr>
          <p:cNvPr id="3" name="Content Placeholder 2"/>
          <p:cNvSpPr>
            <a:spLocks noGrp="1"/>
          </p:cNvSpPr>
          <p:nvPr>
            <p:ph idx="1"/>
          </p:nvPr>
        </p:nvSpPr>
        <p:spPr>
          <a:xfrm>
            <a:off x="457200" y="2209800"/>
            <a:ext cx="8229600" cy="4389120"/>
          </a:xfrm>
        </p:spPr>
        <p:txBody>
          <a:bodyPr/>
          <a:lstStyle/>
          <a:p>
            <a:r>
              <a:rPr lang="en-US" dirty="0">
                <a:solidFill>
                  <a:schemeClr val="tx1"/>
                </a:solidFill>
              </a:rPr>
              <a:t>You will learn:</a:t>
            </a:r>
          </a:p>
          <a:p>
            <a:pPr lvl="1"/>
            <a:r>
              <a:rPr lang="en-US" dirty="0">
                <a:solidFill>
                  <a:schemeClr val="tx1"/>
                </a:solidFill>
              </a:rPr>
              <a:t>How food becomes dangerous</a:t>
            </a:r>
          </a:p>
          <a:p>
            <a:pPr lvl="1"/>
            <a:r>
              <a:rPr lang="en-US" dirty="0">
                <a:solidFill>
                  <a:schemeClr val="tx1"/>
                </a:solidFill>
              </a:rPr>
              <a:t>Proper food handling and preparation</a:t>
            </a:r>
          </a:p>
          <a:p>
            <a:pPr lvl="1"/>
            <a:r>
              <a:rPr lang="en-US" dirty="0">
                <a:solidFill>
                  <a:schemeClr val="tx1"/>
                </a:solidFill>
              </a:rPr>
              <a:t>Proper food storage and temperatures</a:t>
            </a:r>
          </a:p>
          <a:p>
            <a:pPr lvl="1"/>
            <a:r>
              <a:rPr lang="en-US" dirty="0">
                <a:solidFill>
                  <a:schemeClr val="tx1"/>
                </a:solidFill>
              </a:rPr>
              <a:t>Proper sanitation of materials</a:t>
            </a:r>
          </a:p>
          <a:p>
            <a:pPr lvl="1"/>
            <a:r>
              <a:rPr lang="en-US" dirty="0">
                <a:solidFill>
                  <a:schemeClr val="tx1"/>
                </a:solidFill>
              </a:rPr>
              <a:t>Proper food transport</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Cooking Temperatures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75361914"/>
              </p:ext>
            </p:extLst>
          </p:nvPr>
        </p:nvGraphicFramePr>
        <p:xfrm>
          <a:off x="685800" y="2514600"/>
          <a:ext cx="7772400" cy="3522995"/>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967783">
                <a:tc>
                  <a:txBody>
                    <a:bodyPr/>
                    <a:lstStyle/>
                    <a:p>
                      <a:r>
                        <a:rPr lang="en-US" sz="3600" dirty="0">
                          <a:latin typeface="Arial Black" pitchFamily="34" charset="0"/>
                        </a:rPr>
                        <a:t>165</a:t>
                      </a:r>
                      <a:r>
                        <a:rPr lang="en-US" sz="3600" dirty="0">
                          <a:latin typeface="Calibri"/>
                        </a:rPr>
                        <a:t>⁰</a:t>
                      </a:r>
                      <a:r>
                        <a:rPr lang="en-US" sz="3600" dirty="0">
                          <a:latin typeface="Arial Black" pitchFamily="34" charset="0"/>
                        </a:rPr>
                        <a:t>F</a:t>
                      </a:r>
                    </a:p>
                  </a:txBody>
                  <a:tcPr/>
                </a:tc>
                <a:tc>
                  <a:txBody>
                    <a:bodyPr/>
                    <a:lstStyle/>
                    <a:p>
                      <a:r>
                        <a:rPr lang="en-US" sz="3600" dirty="0">
                          <a:latin typeface="Arial Black" pitchFamily="34" charset="0"/>
                        </a:rPr>
                        <a:t>155</a:t>
                      </a:r>
                      <a:r>
                        <a:rPr lang="en-US" sz="3600" dirty="0">
                          <a:latin typeface="Calibri"/>
                        </a:rPr>
                        <a:t>⁰</a:t>
                      </a:r>
                      <a:r>
                        <a:rPr lang="en-US" sz="3600" dirty="0">
                          <a:latin typeface="Arial Black" pitchFamily="34" charset="0"/>
                        </a:rPr>
                        <a:t>F</a:t>
                      </a:r>
                    </a:p>
                  </a:txBody>
                  <a:tcPr/>
                </a:tc>
                <a:tc>
                  <a:txBody>
                    <a:bodyPr/>
                    <a:lstStyle/>
                    <a:p>
                      <a:r>
                        <a:rPr lang="en-US" sz="3600" dirty="0">
                          <a:latin typeface="Arial Black" pitchFamily="34" charset="0"/>
                        </a:rPr>
                        <a:t>145</a:t>
                      </a:r>
                      <a:r>
                        <a:rPr lang="en-US" sz="3600" dirty="0">
                          <a:latin typeface="Calibri"/>
                        </a:rPr>
                        <a:t>⁰</a:t>
                      </a:r>
                      <a:r>
                        <a:rPr lang="en-US" sz="3600" dirty="0">
                          <a:latin typeface="Arial Black" pitchFamily="34" charset="0"/>
                        </a:rPr>
                        <a:t>F</a:t>
                      </a:r>
                    </a:p>
                  </a:txBody>
                  <a:tcPr/>
                </a:tc>
                <a:extLst>
                  <a:ext uri="{0D108BD9-81ED-4DB2-BD59-A6C34878D82A}">
                    <a16:rowId xmlns:a16="http://schemas.microsoft.com/office/drawing/2014/main" val="10000"/>
                  </a:ext>
                </a:extLst>
              </a:tr>
              <a:tr h="820406">
                <a:tc>
                  <a:txBody>
                    <a:bodyPr/>
                    <a:lstStyle/>
                    <a:p>
                      <a:r>
                        <a:rPr lang="en-US" dirty="0">
                          <a:latin typeface="Arial Black" pitchFamily="34" charset="0"/>
                        </a:rPr>
                        <a:t>Poultry</a:t>
                      </a:r>
                    </a:p>
                    <a:p>
                      <a:r>
                        <a:rPr lang="en-US" dirty="0">
                          <a:latin typeface="Arial Black" pitchFamily="34" charset="0"/>
                        </a:rPr>
                        <a:t> (cannot be stuffed)</a:t>
                      </a:r>
                    </a:p>
                  </a:txBody>
                  <a:tcPr/>
                </a:tc>
                <a:tc>
                  <a:txBody>
                    <a:bodyPr/>
                    <a:lstStyle/>
                    <a:p>
                      <a:r>
                        <a:rPr lang="en-US" dirty="0">
                          <a:latin typeface="Arial Black" pitchFamily="34" charset="0"/>
                        </a:rPr>
                        <a:t>Egg/Egg products</a:t>
                      </a:r>
                    </a:p>
                  </a:txBody>
                  <a:tcPr/>
                </a:tc>
                <a:tc>
                  <a:txBody>
                    <a:bodyPr/>
                    <a:lstStyle/>
                    <a:p>
                      <a:r>
                        <a:rPr lang="en-US" dirty="0">
                          <a:latin typeface="Arial Black" pitchFamily="34" charset="0"/>
                        </a:rPr>
                        <a:t>Fish</a:t>
                      </a:r>
                    </a:p>
                  </a:txBody>
                  <a:tcPr/>
                </a:tc>
                <a:extLst>
                  <a:ext uri="{0D108BD9-81ED-4DB2-BD59-A6C34878D82A}">
                    <a16:rowId xmlns:a16="http://schemas.microsoft.com/office/drawing/2014/main" val="10001"/>
                  </a:ext>
                </a:extLst>
              </a:tr>
              <a:tr h="820406">
                <a:tc>
                  <a:txBody>
                    <a:bodyPr/>
                    <a:lstStyle/>
                    <a:p>
                      <a:r>
                        <a:rPr lang="en-US" dirty="0">
                          <a:latin typeface="Arial Black" pitchFamily="34" charset="0"/>
                        </a:rPr>
                        <a:t>Stuffed Dishes</a:t>
                      </a:r>
                    </a:p>
                  </a:txBody>
                  <a:tcPr/>
                </a:tc>
                <a:tc>
                  <a:txBody>
                    <a:bodyPr/>
                    <a:lstStyle/>
                    <a:p>
                      <a:r>
                        <a:rPr lang="en-US" dirty="0">
                          <a:latin typeface="Arial Black" pitchFamily="34" charset="0"/>
                        </a:rPr>
                        <a:t>Hamburgers</a:t>
                      </a:r>
                    </a:p>
                  </a:txBody>
                  <a:tcPr/>
                </a:tc>
                <a:tc>
                  <a:txBody>
                    <a:bodyPr/>
                    <a:lstStyle/>
                    <a:p>
                      <a:r>
                        <a:rPr lang="en-US" dirty="0">
                          <a:latin typeface="Arial Black" pitchFamily="34" charset="0"/>
                        </a:rPr>
                        <a:t>Steaks/Chops</a:t>
                      </a:r>
                    </a:p>
                  </a:txBody>
                  <a:tcPr/>
                </a:tc>
                <a:extLst>
                  <a:ext uri="{0D108BD9-81ED-4DB2-BD59-A6C34878D82A}">
                    <a16:rowId xmlns:a16="http://schemas.microsoft.com/office/drawing/2014/main" val="10002"/>
                  </a:ext>
                </a:extLst>
              </a:tr>
              <a:tr h="820406">
                <a:tc>
                  <a:txBody>
                    <a:bodyPr/>
                    <a:lstStyle/>
                    <a:p>
                      <a:r>
                        <a:rPr lang="en-US" dirty="0">
                          <a:latin typeface="Arial Black" pitchFamily="34" charset="0"/>
                        </a:rPr>
                        <a:t>Microwave</a:t>
                      </a:r>
                      <a:r>
                        <a:rPr lang="en-US" baseline="0" dirty="0">
                          <a:latin typeface="Arial Black" pitchFamily="34" charset="0"/>
                        </a:rPr>
                        <a:t> </a:t>
                      </a:r>
                      <a:endParaRPr lang="en-US" dirty="0">
                        <a:latin typeface="Arial Black" pitchFamily="34" charset="0"/>
                      </a:endParaRPr>
                    </a:p>
                  </a:txBody>
                  <a:tcPr/>
                </a:tc>
                <a:tc>
                  <a:txBody>
                    <a:bodyPr/>
                    <a:lstStyle/>
                    <a:p>
                      <a:r>
                        <a:rPr lang="en-US" dirty="0">
                          <a:latin typeface="Arial Black" pitchFamily="34" charset="0"/>
                        </a:rPr>
                        <a:t>Ground</a:t>
                      </a:r>
                      <a:r>
                        <a:rPr lang="en-US" baseline="0" dirty="0">
                          <a:latin typeface="Arial Black" pitchFamily="34" charset="0"/>
                        </a:rPr>
                        <a:t> meat </a:t>
                      </a:r>
                      <a:endParaRPr lang="en-US" dirty="0">
                        <a:latin typeface="Arial Black" pitchFamily="34" charset="0"/>
                      </a:endParaRPr>
                    </a:p>
                  </a:txBody>
                  <a:tcPr/>
                </a:tc>
                <a:tc>
                  <a:txBody>
                    <a:bodyPr/>
                    <a:lstStyle/>
                    <a:p>
                      <a:r>
                        <a:rPr lang="en-US" dirty="0">
                          <a:latin typeface="Arial Black" pitchFamily="34" charset="0"/>
                        </a:rPr>
                        <a:t>Anything</a:t>
                      </a:r>
                      <a:r>
                        <a:rPr lang="en-US" baseline="0" dirty="0">
                          <a:latin typeface="Arial Black" pitchFamily="34" charset="0"/>
                        </a:rPr>
                        <a:t> not specified</a:t>
                      </a:r>
                      <a:endParaRPr lang="en-US" dirty="0">
                        <a:latin typeface="Arial Black" pitchFamily="34" charset="0"/>
                      </a:endParaRP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	</a:t>
            </a:r>
          </a:p>
        </p:txBody>
      </p:sp>
      <p:sp>
        <p:nvSpPr>
          <p:cNvPr id="3" name="Content Placeholder 2"/>
          <p:cNvSpPr>
            <a:spLocks noGrp="1"/>
          </p:cNvSpPr>
          <p:nvPr>
            <p:ph idx="1"/>
          </p:nvPr>
        </p:nvSpPr>
        <p:spPr/>
        <p:txBody>
          <a:bodyPr/>
          <a:lstStyle/>
          <a:p>
            <a:r>
              <a:rPr lang="en-US" dirty="0">
                <a:solidFill>
                  <a:schemeClr val="tx1"/>
                </a:solidFill>
              </a:rPr>
              <a:t>What internal temperature should chicken be cooked to for at least 15 seconds?</a:t>
            </a:r>
          </a:p>
          <a:p>
            <a:pPr lvl="1"/>
            <a:endParaRPr lang="en-US" dirty="0">
              <a:solidFill>
                <a:schemeClr val="tx1"/>
              </a:solidFill>
            </a:endParaRPr>
          </a:p>
          <a:p>
            <a:pPr lvl="1"/>
            <a:r>
              <a:rPr lang="en-US" dirty="0">
                <a:solidFill>
                  <a:schemeClr val="tx1"/>
                </a:solidFill>
              </a:rPr>
              <a:t>165 degrees Fahrenheit</a:t>
            </a:r>
          </a:p>
          <a:p>
            <a:pPr lvl="1"/>
            <a:r>
              <a:rPr lang="en-US" dirty="0">
                <a:solidFill>
                  <a:schemeClr val="tx1"/>
                </a:solidFill>
              </a:rPr>
              <a:t>155 degrees Fahrenheit</a:t>
            </a:r>
          </a:p>
          <a:p>
            <a:pPr lvl="1"/>
            <a:r>
              <a:rPr lang="en-US" dirty="0">
                <a:solidFill>
                  <a:schemeClr val="tx1"/>
                </a:solidFill>
              </a:rPr>
              <a:t>145 degrees Fahrenheit</a:t>
            </a:r>
          </a:p>
          <a:p>
            <a:pPr lvl="1"/>
            <a:r>
              <a:rPr lang="en-US" dirty="0">
                <a:solidFill>
                  <a:schemeClr val="tx1"/>
                </a:solidFill>
              </a:rPr>
              <a:t>150 degrees Fahrenheit</a:t>
            </a:r>
          </a:p>
          <a:p>
            <a:pPr lvl="1"/>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title"/>
          </p:nvPr>
        </p:nvSpPr>
        <p:spPr/>
        <p:txBody>
          <a:bodyPr/>
          <a:lstStyle/>
          <a:p>
            <a:r>
              <a:rPr lang="en-US" dirty="0"/>
              <a:t>Packaging Baked Items</a:t>
            </a:r>
          </a:p>
        </p:txBody>
      </p:sp>
      <p:sp>
        <p:nvSpPr>
          <p:cNvPr id="839683" name="Rectangle 3"/>
          <p:cNvSpPr>
            <a:spLocks noGrp="1" noChangeArrowheads="1"/>
          </p:cNvSpPr>
          <p:nvPr>
            <p:ph idx="1"/>
          </p:nvPr>
        </p:nvSpPr>
        <p:spPr/>
        <p:txBody>
          <a:bodyPr>
            <a:normAutofit lnSpcReduction="10000"/>
          </a:bodyPr>
          <a:lstStyle/>
          <a:p>
            <a:r>
              <a:rPr lang="en-US" dirty="0">
                <a:solidFill>
                  <a:schemeClr val="tx1"/>
                </a:solidFill>
              </a:rPr>
              <a:t>Individually wrap pastry items (cakes, brownies, cookies, etc) and mark with the following:</a:t>
            </a:r>
          </a:p>
          <a:p>
            <a:pPr lvl="1"/>
            <a:r>
              <a:rPr lang="en-US" dirty="0">
                <a:solidFill>
                  <a:schemeClr val="tx1"/>
                </a:solidFill>
              </a:rPr>
              <a:t>Date</a:t>
            </a:r>
          </a:p>
          <a:p>
            <a:pPr lvl="1"/>
            <a:r>
              <a:rPr lang="en-US" dirty="0">
                <a:solidFill>
                  <a:schemeClr val="tx1"/>
                </a:solidFill>
              </a:rPr>
              <a:t>Time</a:t>
            </a:r>
          </a:p>
          <a:p>
            <a:pPr lvl="1"/>
            <a:r>
              <a:rPr lang="en-US" dirty="0">
                <a:solidFill>
                  <a:schemeClr val="tx1"/>
                </a:solidFill>
              </a:rPr>
              <a:t>Initials of preparer</a:t>
            </a:r>
          </a:p>
          <a:p>
            <a:r>
              <a:rPr lang="en-US" dirty="0">
                <a:solidFill>
                  <a:schemeClr val="tx1"/>
                </a:solidFill>
              </a:rPr>
              <a:t>This is so questions can be directed to the person who cooked/ baked the food</a:t>
            </a:r>
          </a:p>
          <a:p>
            <a:r>
              <a:rPr lang="en-US" dirty="0">
                <a:solidFill>
                  <a:schemeClr val="tx1"/>
                </a:solidFill>
              </a:rPr>
              <a:t>Cream filled pastries  are prohibited</a:t>
            </a:r>
          </a:p>
        </p:txBody>
      </p:sp>
    </p:spTree>
  </p:cSld>
  <p:clrMapOvr>
    <a:masterClrMapping/>
  </p:clrMapOvr>
  <p:transition>
    <p:checke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p:txBody>
          <a:bodyPr/>
          <a:lstStyle/>
          <a:p>
            <a:r>
              <a:rPr lang="en-US" dirty="0"/>
              <a:t>Labeling Foods</a:t>
            </a:r>
          </a:p>
        </p:txBody>
      </p:sp>
      <p:sp>
        <p:nvSpPr>
          <p:cNvPr id="407555" name="Rectangle 3"/>
          <p:cNvSpPr>
            <a:spLocks noGrp="1" noChangeArrowheads="1"/>
          </p:cNvSpPr>
          <p:nvPr>
            <p:ph idx="1"/>
          </p:nvPr>
        </p:nvSpPr>
        <p:spPr>
          <a:xfrm>
            <a:off x="1066800" y="2209800"/>
            <a:ext cx="6777317" cy="3508977"/>
          </a:xfrm>
        </p:spPr>
        <p:txBody>
          <a:bodyPr/>
          <a:lstStyle/>
          <a:p>
            <a:r>
              <a:rPr lang="en-US" dirty="0">
                <a:solidFill>
                  <a:schemeClr val="tx1"/>
                </a:solidFill>
              </a:rPr>
              <a:t>Label Food</a:t>
            </a:r>
          </a:p>
          <a:p>
            <a:pPr>
              <a:spcBef>
                <a:spcPct val="50000"/>
              </a:spcBef>
            </a:pPr>
            <a:r>
              <a:rPr lang="en-US" dirty="0">
                <a:solidFill>
                  <a:schemeClr val="tx1"/>
                </a:solidFill>
                <a:latin typeface="Arial" pitchFamily="34" charset="0"/>
              </a:rPr>
              <a:t>Potentially hazardous, ready-to-eat food prepared on-site must contain a label that includes:</a:t>
            </a:r>
          </a:p>
          <a:p>
            <a:pPr lvl="1" indent="-233363"/>
            <a:r>
              <a:rPr lang="en-US" dirty="0">
                <a:solidFill>
                  <a:schemeClr val="tx1"/>
                </a:solidFill>
              </a:rPr>
              <a:t>The name of the food</a:t>
            </a:r>
          </a:p>
          <a:p>
            <a:pPr lvl="1" indent="-233363"/>
            <a:r>
              <a:rPr lang="en-US" dirty="0">
                <a:solidFill>
                  <a:schemeClr val="tx1"/>
                </a:solidFill>
              </a:rPr>
              <a:t>When it was altered (opened, prepared, etc.)</a:t>
            </a:r>
          </a:p>
        </p:txBody>
      </p:sp>
      <p:pic>
        <p:nvPicPr>
          <p:cNvPr id="407556" name="Picture 4" descr="7KP"/>
          <p:cNvPicPr>
            <a:picLocks noChangeAspect="1" noChangeArrowheads="1"/>
          </p:cNvPicPr>
          <p:nvPr/>
        </p:nvPicPr>
        <p:blipFill>
          <a:blip r:embed="rId3" cstate="print"/>
          <a:srcRect l="14865" t="9402" r="16216" b="50304"/>
          <a:stretch>
            <a:fillRect/>
          </a:stretch>
        </p:blipFill>
        <p:spPr bwMode="auto">
          <a:xfrm>
            <a:off x="3733800" y="4800600"/>
            <a:ext cx="4876800" cy="1597025"/>
          </a:xfrm>
          <a:prstGeom prst="rect">
            <a:avLst/>
          </a:prstGeom>
          <a:noFill/>
          <a:ln w="12700">
            <a:solidFill>
              <a:srgbClr val="1E5298"/>
            </a:solidFill>
            <a:miter lim="800000"/>
            <a:headEnd/>
            <a:tailEnd/>
          </a:ln>
        </p:spPr>
      </p:pic>
      <p:sp>
        <p:nvSpPr>
          <p:cNvPr id="407557" name="Text Box 5"/>
          <p:cNvSpPr txBox="1">
            <a:spLocks noChangeArrowheads="1"/>
          </p:cNvSpPr>
          <p:nvPr/>
        </p:nvSpPr>
        <p:spPr bwMode="auto">
          <a:xfrm>
            <a:off x="7286625" y="6577013"/>
            <a:ext cx="403225" cy="274637"/>
          </a:xfrm>
          <a:prstGeom prst="rect">
            <a:avLst/>
          </a:prstGeom>
          <a:noFill/>
          <a:ln w="9525">
            <a:noFill/>
            <a:miter lim="800000"/>
            <a:headEnd/>
            <a:tailEnd/>
          </a:ln>
          <a:effectLst/>
        </p:spPr>
        <p:txBody>
          <a:bodyPr wrap="none">
            <a:spAutoFit/>
          </a:bodyPr>
          <a:lstStyle/>
          <a:p>
            <a:pPr algn="r" eaLnBrk="0" hangingPunct="0"/>
            <a:r>
              <a:rPr lang="en-US" sz="1200" dirty="0"/>
              <a:t>7-3</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Packaging/Storing Food	</a:t>
            </a:r>
          </a:p>
        </p:txBody>
      </p:sp>
      <p:sp>
        <p:nvSpPr>
          <p:cNvPr id="3" name="Content Placeholder 2"/>
          <p:cNvSpPr>
            <a:spLocks noGrp="1"/>
          </p:cNvSpPr>
          <p:nvPr>
            <p:ph idx="1"/>
          </p:nvPr>
        </p:nvSpPr>
        <p:spPr>
          <a:xfrm>
            <a:off x="457200" y="2209800"/>
            <a:ext cx="8229600" cy="4114800"/>
          </a:xfrm>
        </p:spPr>
        <p:txBody>
          <a:bodyPr/>
          <a:lstStyle/>
          <a:p>
            <a:r>
              <a:rPr lang="en-US" dirty="0">
                <a:solidFill>
                  <a:schemeClr val="tx1"/>
                </a:solidFill>
              </a:rPr>
              <a:t>Preparing food day(s) before:</a:t>
            </a:r>
          </a:p>
          <a:p>
            <a:pPr lvl="1"/>
            <a:r>
              <a:rPr lang="en-US" dirty="0">
                <a:solidFill>
                  <a:schemeClr val="tx1"/>
                </a:solidFill>
              </a:rPr>
              <a:t>Cooked food should be chilled within 2 hours.  </a:t>
            </a:r>
          </a:p>
          <a:p>
            <a:pPr lvl="1"/>
            <a:r>
              <a:rPr lang="en-US" dirty="0">
                <a:solidFill>
                  <a:schemeClr val="tx1"/>
                </a:solidFill>
              </a:rPr>
              <a:t>Large amounts of hot food should be separated into smaller containers before placing in freezer/refrigerator.</a:t>
            </a:r>
          </a:p>
          <a:p>
            <a:pPr lvl="1"/>
            <a:r>
              <a:rPr lang="en-US" dirty="0">
                <a:solidFill>
                  <a:schemeClr val="tx1"/>
                </a:solidFill>
              </a:rPr>
              <a:t>Large amounts of hot food will cause refrigerator/freezer to heat up: turn down temp on unit while cooling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Reheating Food for Fundraiser	</a:t>
            </a:r>
          </a:p>
        </p:txBody>
      </p:sp>
      <p:sp>
        <p:nvSpPr>
          <p:cNvPr id="3" name="Content Placeholder 2"/>
          <p:cNvSpPr>
            <a:spLocks noGrp="1"/>
          </p:cNvSpPr>
          <p:nvPr>
            <p:ph idx="1"/>
          </p:nvPr>
        </p:nvSpPr>
        <p:spPr>
          <a:xfrm>
            <a:off x="1043492" y="1828800"/>
            <a:ext cx="6777317" cy="4003829"/>
          </a:xfrm>
        </p:spPr>
        <p:txBody>
          <a:bodyPr>
            <a:normAutofit fontScale="92500" lnSpcReduction="10000"/>
          </a:bodyPr>
          <a:lstStyle/>
          <a:p>
            <a:r>
              <a:rPr lang="en-US" dirty="0">
                <a:solidFill>
                  <a:schemeClr val="tx1"/>
                </a:solidFill>
              </a:rPr>
              <a:t>If you prepared food on a different day and need to reheat the day of:</a:t>
            </a:r>
          </a:p>
          <a:p>
            <a:pPr lvl="1"/>
            <a:r>
              <a:rPr lang="en-US" dirty="0">
                <a:solidFill>
                  <a:schemeClr val="tx1"/>
                </a:solidFill>
              </a:rPr>
              <a:t>Have a crock pot on low heat waiting for food</a:t>
            </a:r>
          </a:p>
          <a:p>
            <a:pPr lvl="1"/>
            <a:r>
              <a:rPr lang="en-US" dirty="0">
                <a:solidFill>
                  <a:schemeClr val="tx1"/>
                </a:solidFill>
              </a:rPr>
              <a:t>Foods need to be reheated as quickly as possible to correct temp</a:t>
            </a:r>
          </a:p>
          <a:p>
            <a:pPr lvl="2"/>
            <a:r>
              <a:rPr lang="en-US" dirty="0">
                <a:solidFill>
                  <a:schemeClr val="tx1"/>
                </a:solidFill>
              </a:rPr>
              <a:t>For liquid foods, place in a pot on stove, medium to high heat, and stir often to heat food quickly</a:t>
            </a:r>
          </a:p>
          <a:p>
            <a:pPr lvl="2"/>
            <a:r>
              <a:rPr lang="en-US" dirty="0">
                <a:solidFill>
                  <a:schemeClr val="tx1"/>
                </a:solidFill>
              </a:rPr>
              <a:t>For solid foods, reheat in preheated oven</a:t>
            </a:r>
          </a:p>
          <a:p>
            <a:pPr lvl="2"/>
            <a:r>
              <a:rPr lang="en-US" dirty="0">
                <a:solidFill>
                  <a:schemeClr val="tx1"/>
                </a:solidFill>
              </a:rPr>
              <a:t>TAKE TEMPERATURES!  Refer to temperature chart.</a:t>
            </a:r>
          </a:p>
          <a:p>
            <a:pPr lvl="1"/>
            <a:r>
              <a:rPr lang="en-US" dirty="0">
                <a:solidFill>
                  <a:schemeClr val="tx1"/>
                </a:solidFill>
              </a:rPr>
              <a:t>Place liquid foods in a preheated crock pot for transport.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Packaging/Storing Food</a:t>
            </a:r>
          </a:p>
        </p:txBody>
      </p:sp>
      <p:sp>
        <p:nvSpPr>
          <p:cNvPr id="3" name="Content Placeholder 2"/>
          <p:cNvSpPr>
            <a:spLocks noGrp="1"/>
          </p:cNvSpPr>
          <p:nvPr>
            <p:ph idx="1"/>
          </p:nvPr>
        </p:nvSpPr>
        <p:spPr>
          <a:xfrm>
            <a:off x="1043492" y="2323652"/>
            <a:ext cx="6777317" cy="3848548"/>
          </a:xfrm>
        </p:spPr>
        <p:txBody>
          <a:bodyPr>
            <a:normAutofit fontScale="92500" lnSpcReduction="20000"/>
          </a:bodyPr>
          <a:lstStyle/>
          <a:p>
            <a:r>
              <a:rPr lang="en-US" dirty="0">
                <a:solidFill>
                  <a:schemeClr val="tx1"/>
                </a:solidFill>
              </a:rPr>
              <a:t>Same day</a:t>
            </a:r>
          </a:p>
          <a:p>
            <a:pPr lvl="1"/>
            <a:r>
              <a:rPr lang="en-US" dirty="0">
                <a:solidFill>
                  <a:schemeClr val="tx1"/>
                </a:solidFill>
              </a:rPr>
              <a:t>Hot foods:</a:t>
            </a:r>
          </a:p>
          <a:p>
            <a:pPr lvl="2"/>
            <a:r>
              <a:rPr lang="en-US" dirty="0">
                <a:solidFill>
                  <a:schemeClr val="tx1"/>
                </a:solidFill>
              </a:rPr>
              <a:t>Have a plan to keep food hot, or be within short driving distance (less than 30 minutes)</a:t>
            </a:r>
          </a:p>
          <a:p>
            <a:pPr lvl="2"/>
            <a:r>
              <a:rPr lang="en-US" dirty="0">
                <a:solidFill>
                  <a:schemeClr val="tx1"/>
                </a:solidFill>
              </a:rPr>
              <a:t>Have a crockpot already heated up to contain hot foods, crockpot should help foods remain hot during transport.</a:t>
            </a:r>
          </a:p>
          <a:p>
            <a:pPr lvl="2"/>
            <a:r>
              <a:rPr lang="en-US" dirty="0">
                <a:solidFill>
                  <a:schemeClr val="tx1"/>
                </a:solidFill>
              </a:rPr>
              <a:t>Plug in crockpot AS SOON AS you get to the fundraiser</a:t>
            </a:r>
          </a:p>
          <a:p>
            <a:pPr lvl="1"/>
            <a:r>
              <a:rPr lang="en-US" dirty="0">
                <a:solidFill>
                  <a:schemeClr val="tx1"/>
                </a:solidFill>
              </a:rPr>
              <a:t>Cold foods:</a:t>
            </a:r>
          </a:p>
          <a:p>
            <a:pPr lvl="2"/>
            <a:r>
              <a:rPr lang="en-US" dirty="0">
                <a:solidFill>
                  <a:schemeClr val="tx1"/>
                </a:solidFill>
              </a:rPr>
              <a:t>Have coolers with plenty of ice to pack cold foods in.</a:t>
            </a:r>
          </a:p>
          <a:p>
            <a:pPr lvl="2"/>
            <a:r>
              <a:rPr lang="en-US" dirty="0">
                <a:solidFill>
                  <a:schemeClr val="tx1"/>
                </a:solidFill>
              </a:rPr>
              <a:t>Have a dial thermometer in the cooler to monitor temperature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Transporting Food	</a:t>
            </a:r>
          </a:p>
        </p:txBody>
      </p:sp>
      <p:sp>
        <p:nvSpPr>
          <p:cNvPr id="3" name="Content Placeholder 2"/>
          <p:cNvSpPr>
            <a:spLocks noGrp="1"/>
          </p:cNvSpPr>
          <p:nvPr>
            <p:ph idx="1"/>
          </p:nvPr>
        </p:nvSpPr>
        <p:spPr/>
        <p:txBody>
          <a:bodyPr>
            <a:normAutofit lnSpcReduction="10000"/>
          </a:bodyPr>
          <a:lstStyle/>
          <a:p>
            <a:r>
              <a:rPr lang="en-US" dirty="0">
                <a:solidFill>
                  <a:schemeClr val="tx1"/>
                </a:solidFill>
              </a:rPr>
              <a:t>Keep completely covered to prevent contamination</a:t>
            </a:r>
          </a:p>
          <a:p>
            <a:r>
              <a:rPr lang="en-US" dirty="0">
                <a:solidFill>
                  <a:schemeClr val="tx1"/>
                </a:solidFill>
              </a:rPr>
              <a:t>Temperature control</a:t>
            </a:r>
          </a:p>
          <a:p>
            <a:pPr lvl="1"/>
            <a:r>
              <a:rPr lang="en-US" dirty="0">
                <a:solidFill>
                  <a:schemeClr val="tx1"/>
                </a:solidFill>
              </a:rPr>
              <a:t>Cold foods in cooler with ice (don’t go to the store and buy ice with food in car!)</a:t>
            </a:r>
          </a:p>
          <a:p>
            <a:pPr lvl="1"/>
            <a:r>
              <a:rPr lang="en-US" dirty="0">
                <a:solidFill>
                  <a:schemeClr val="tx1"/>
                </a:solidFill>
              </a:rPr>
              <a:t>Hot foods in pre-heated containers</a:t>
            </a:r>
          </a:p>
          <a:p>
            <a:pPr lvl="1"/>
            <a:r>
              <a:rPr lang="en-US" dirty="0">
                <a:solidFill>
                  <a:schemeClr val="tx1"/>
                </a:solidFill>
              </a:rPr>
              <a:t>If you have more than a 30 minute drive, you should make other arrangements for preparing food at a location nearer to fundraiser.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3779" name="Picture 3" descr="l5-023"/>
          <p:cNvPicPr>
            <a:picLocks noChangeAspect="1" noChangeArrowheads="1"/>
          </p:cNvPicPr>
          <p:nvPr/>
        </p:nvPicPr>
        <p:blipFill>
          <a:blip r:embed="rId2" cstate="print">
            <a:clrChange>
              <a:clrFrom>
                <a:srgbClr val="FF00FF"/>
              </a:clrFrom>
              <a:clrTo>
                <a:srgbClr val="FF00FF">
                  <a:alpha val="0"/>
                </a:srgbClr>
              </a:clrTo>
            </a:clrChange>
          </a:blip>
          <a:srcRect/>
          <a:stretch>
            <a:fillRect/>
          </a:stretch>
        </p:blipFill>
        <p:spPr bwMode="auto">
          <a:xfrm>
            <a:off x="830763" y="2209800"/>
            <a:ext cx="3360237" cy="3943349"/>
          </a:xfrm>
          <a:prstGeom prst="rect">
            <a:avLst/>
          </a:prstGeom>
          <a:noFill/>
        </p:spPr>
      </p:pic>
      <p:sp>
        <p:nvSpPr>
          <p:cNvPr id="5" name="Title 4"/>
          <p:cNvSpPr>
            <a:spLocks noGrp="1"/>
          </p:cNvSpPr>
          <p:nvPr>
            <p:ph type="title"/>
          </p:nvPr>
        </p:nvSpPr>
        <p:spPr/>
        <p:txBody>
          <a:bodyPr/>
          <a:lstStyle/>
          <a:p>
            <a:r>
              <a:rPr lang="en-US" dirty="0"/>
              <a:t>Transporting Utensils</a:t>
            </a:r>
          </a:p>
        </p:txBody>
      </p:sp>
      <p:sp>
        <p:nvSpPr>
          <p:cNvPr id="843780" name="Rectangle 4"/>
          <p:cNvSpPr>
            <a:spLocks noGrp="1" noChangeArrowheads="1"/>
          </p:cNvSpPr>
          <p:nvPr>
            <p:ph idx="1"/>
          </p:nvPr>
        </p:nvSpPr>
        <p:spPr>
          <a:xfrm>
            <a:off x="4267200" y="2057400"/>
            <a:ext cx="4419600" cy="2667000"/>
          </a:xfrm>
        </p:spPr>
        <p:txBody>
          <a:bodyPr/>
          <a:lstStyle/>
          <a:p>
            <a:pPr>
              <a:buFont typeface="Wingdings" pitchFamily="2" charset="2"/>
              <a:buChar char="n"/>
            </a:pPr>
            <a:r>
              <a:rPr lang="en-US" dirty="0"/>
              <a:t> </a:t>
            </a:r>
            <a:r>
              <a:rPr lang="en-US" dirty="0">
                <a:solidFill>
                  <a:schemeClr val="tx1"/>
                </a:solidFill>
              </a:rPr>
              <a:t>Cover or wrap utensils to prevent contamination.</a:t>
            </a:r>
          </a:p>
          <a:p>
            <a:pPr>
              <a:buFont typeface="Wingdings" pitchFamily="2" charset="2"/>
              <a:buChar char="n"/>
            </a:pPr>
            <a:r>
              <a:rPr lang="en-US" dirty="0">
                <a:solidFill>
                  <a:schemeClr val="tx1"/>
                </a:solidFill>
              </a:rPr>
              <a:t>Can use a clean, sanitized container to store all utensils during and after transport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Serving at the Fundraiser</a:t>
            </a:r>
          </a:p>
        </p:txBody>
      </p:sp>
      <p:sp>
        <p:nvSpPr>
          <p:cNvPr id="3" name="Content Placeholder 2"/>
          <p:cNvSpPr>
            <a:spLocks noGrp="1"/>
          </p:cNvSpPr>
          <p:nvPr>
            <p:ph idx="1"/>
          </p:nvPr>
        </p:nvSpPr>
        <p:spPr/>
        <p:txBody>
          <a:bodyPr>
            <a:normAutofit lnSpcReduction="10000"/>
          </a:bodyPr>
          <a:lstStyle/>
          <a:p>
            <a:r>
              <a:rPr lang="en-US" dirty="0">
                <a:solidFill>
                  <a:schemeClr val="tx1"/>
                </a:solidFill>
              </a:rPr>
              <a:t>At least one person at the fundraiser should have taken this course and shall be present at all times</a:t>
            </a:r>
          </a:p>
          <a:p>
            <a:r>
              <a:rPr lang="en-US" dirty="0">
                <a:solidFill>
                  <a:schemeClr val="tx1"/>
                </a:solidFill>
              </a:rPr>
              <a:t>Food handlers should</a:t>
            </a:r>
          </a:p>
          <a:p>
            <a:pPr lvl="1"/>
            <a:r>
              <a:rPr lang="en-US" dirty="0">
                <a:solidFill>
                  <a:schemeClr val="tx1"/>
                </a:solidFill>
              </a:rPr>
              <a:t>Restrain hair</a:t>
            </a:r>
          </a:p>
          <a:p>
            <a:pPr lvl="1"/>
            <a:r>
              <a:rPr lang="en-US" dirty="0">
                <a:solidFill>
                  <a:schemeClr val="tx1"/>
                </a:solidFill>
              </a:rPr>
              <a:t>Sanitize the tables</a:t>
            </a:r>
          </a:p>
          <a:p>
            <a:pPr lvl="1"/>
            <a:r>
              <a:rPr lang="en-US" dirty="0">
                <a:solidFill>
                  <a:schemeClr val="tx1"/>
                </a:solidFill>
              </a:rPr>
              <a:t>Wash hands thoroughly</a:t>
            </a:r>
          </a:p>
          <a:p>
            <a:pPr lvl="1"/>
            <a:r>
              <a:rPr lang="en-US" dirty="0">
                <a:solidFill>
                  <a:schemeClr val="tx1"/>
                </a:solidFill>
              </a:rPr>
              <a:t>Wear gloves or do not handle food with hands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Who’s At Risk?	</a:t>
            </a:r>
          </a:p>
        </p:txBody>
      </p:sp>
      <p:sp>
        <p:nvSpPr>
          <p:cNvPr id="3" name="Content Placeholder 2"/>
          <p:cNvSpPr>
            <a:spLocks noGrp="1"/>
          </p:cNvSpPr>
          <p:nvPr>
            <p:ph idx="1"/>
          </p:nvPr>
        </p:nvSpPr>
        <p:spPr>
          <a:xfrm>
            <a:off x="457200" y="2133600"/>
            <a:ext cx="8229600" cy="4389120"/>
          </a:xfrm>
        </p:spPr>
        <p:txBody>
          <a:bodyPr/>
          <a:lstStyle/>
          <a:p>
            <a:r>
              <a:rPr lang="en-US" dirty="0">
                <a:solidFill>
                  <a:schemeClr val="tx1"/>
                </a:solidFill>
              </a:rPr>
              <a:t>EVERYONE!</a:t>
            </a:r>
          </a:p>
          <a:p>
            <a:r>
              <a:rPr lang="en-US" dirty="0">
                <a:solidFill>
                  <a:schemeClr val="tx1"/>
                </a:solidFill>
              </a:rPr>
              <a:t>Higher Risk People</a:t>
            </a:r>
          </a:p>
          <a:p>
            <a:pPr lvl="1"/>
            <a:r>
              <a:rPr lang="en-US" dirty="0">
                <a:solidFill>
                  <a:schemeClr val="tx1"/>
                </a:solidFill>
              </a:rPr>
              <a:t>Infants and preschool-age children</a:t>
            </a:r>
          </a:p>
          <a:p>
            <a:pPr lvl="1"/>
            <a:r>
              <a:rPr lang="en-US" dirty="0">
                <a:solidFill>
                  <a:schemeClr val="tx1"/>
                </a:solidFill>
              </a:rPr>
              <a:t>Pregnant women</a:t>
            </a:r>
          </a:p>
          <a:p>
            <a:pPr lvl="1"/>
            <a:r>
              <a:rPr lang="en-US" dirty="0">
                <a:solidFill>
                  <a:schemeClr val="tx1"/>
                </a:solidFill>
              </a:rPr>
              <a:t>Elderly people</a:t>
            </a:r>
          </a:p>
          <a:p>
            <a:pPr lvl="1"/>
            <a:r>
              <a:rPr lang="en-US" dirty="0">
                <a:solidFill>
                  <a:schemeClr val="tx1"/>
                </a:solidFill>
              </a:rPr>
              <a:t>People taking certain medications</a:t>
            </a:r>
          </a:p>
          <a:p>
            <a:pPr lvl="1"/>
            <a:r>
              <a:rPr lang="en-US" dirty="0">
                <a:solidFill>
                  <a:schemeClr val="tx1"/>
                </a:solidFill>
              </a:rPr>
              <a:t>People who are seriously ill </a:t>
            </a:r>
          </a:p>
          <a:p>
            <a:endParaRPr lang="en-US" dirty="0"/>
          </a:p>
        </p:txBody>
      </p:sp>
      <p:pic>
        <p:nvPicPr>
          <p:cNvPr id="4" name="Picture 12" descr="1b"/>
          <p:cNvPicPr>
            <a:picLocks noChangeAspect="1" noChangeArrowheads="1"/>
          </p:cNvPicPr>
          <p:nvPr/>
        </p:nvPicPr>
        <p:blipFill>
          <a:blip r:embed="rId3" cstate="print"/>
          <a:srcRect t="1273" b="4701"/>
          <a:stretch>
            <a:fillRect/>
          </a:stretch>
        </p:blipFill>
        <p:spPr bwMode="auto">
          <a:xfrm>
            <a:off x="6096000" y="1600200"/>
            <a:ext cx="1085850" cy="1524000"/>
          </a:xfrm>
          <a:prstGeom prst="rect">
            <a:avLst/>
          </a:prstGeom>
          <a:noFill/>
          <a:ln w="19050">
            <a:solidFill>
              <a:srgbClr val="1E5298"/>
            </a:solidFill>
            <a:miter lim="800000"/>
            <a:headEnd/>
            <a:tailEnd/>
          </a:ln>
        </p:spPr>
      </p:pic>
      <p:pic>
        <p:nvPicPr>
          <p:cNvPr id="5" name="Picture 13" descr="1b"/>
          <p:cNvPicPr>
            <a:picLocks noChangeAspect="1" noChangeArrowheads="1"/>
          </p:cNvPicPr>
          <p:nvPr/>
        </p:nvPicPr>
        <p:blipFill>
          <a:blip r:embed="rId4" cstate="print"/>
          <a:srcRect t="2057" b="3918"/>
          <a:stretch>
            <a:fillRect/>
          </a:stretch>
        </p:blipFill>
        <p:spPr bwMode="auto">
          <a:xfrm>
            <a:off x="7315200" y="1600200"/>
            <a:ext cx="1071563" cy="1524000"/>
          </a:xfrm>
          <a:prstGeom prst="rect">
            <a:avLst/>
          </a:prstGeom>
          <a:noFill/>
          <a:ln w="19050">
            <a:solidFill>
              <a:srgbClr val="1E5298"/>
            </a:solidFill>
            <a:miter lim="800000"/>
            <a:headEnd/>
            <a:tailEnd/>
          </a:ln>
        </p:spPr>
      </p:pic>
      <p:pic>
        <p:nvPicPr>
          <p:cNvPr id="6" name="Picture 14" descr="1b"/>
          <p:cNvPicPr>
            <a:picLocks noChangeAspect="1" noChangeArrowheads="1"/>
          </p:cNvPicPr>
          <p:nvPr/>
        </p:nvPicPr>
        <p:blipFill>
          <a:blip r:embed="rId5" cstate="print"/>
          <a:srcRect t="2057" b="3918"/>
          <a:stretch>
            <a:fillRect/>
          </a:stretch>
        </p:blipFill>
        <p:spPr bwMode="auto">
          <a:xfrm>
            <a:off x="6781800" y="3276600"/>
            <a:ext cx="1069975" cy="1524000"/>
          </a:xfrm>
          <a:prstGeom prst="rect">
            <a:avLst/>
          </a:prstGeom>
          <a:noFill/>
          <a:ln w="19050">
            <a:solidFill>
              <a:srgbClr val="1E5298"/>
            </a:solidFill>
            <a:miter lim="800000"/>
            <a:headEnd/>
            <a:tailEnd/>
          </a:ln>
        </p:spPr>
      </p:pic>
      <p:pic>
        <p:nvPicPr>
          <p:cNvPr id="7" name="Picture 16" descr="1b"/>
          <p:cNvPicPr>
            <a:picLocks noChangeAspect="1" noChangeArrowheads="1"/>
          </p:cNvPicPr>
          <p:nvPr/>
        </p:nvPicPr>
        <p:blipFill>
          <a:blip r:embed="rId6" cstate="print"/>
          <a:srcRect l="33987" t="3955" r="18301" b="4573"/>
          <a:stretch>
            <a:fillRect/>
          </a:stretch>
        </p:blipFill>
        <p:spPr bwMode="auto">
          <a:xfrm>
            <a:off x="6096000" y="4953000"/>
            <a:ext cx="1190625" cy="1524000"/>
          </a:xfrm>
          <a:prstGeom prst="rect">
            <a:avLst/>
          </a:prstGeom>
          <a:noFill/>
          <a:ln w="19050">
            <a:solidFill>
              <a:srgbClr val="1E5298"/>
            </a:solidFill>
            <a:miter lim="800000"/>
            <a:headEnd/>
            <a:tailEnd/>
          </a:ln>
        </p:spPr>
      </p:pic>
      <p:pic>
        <p:nvPicPr>
          <p:cNvPr id="8" name="Picture 15" descr="1b"/>
          <p:cNvPicPr>
            <a:picLocks noChangeAspect="1" noChangeArrowheads="1"/>
          </p:cNvPicPr>
          <p:nvPr/>
        </p:nvPicPr>
        <p:blipFill>
          <a:blip r:embed="rId7" cstate="print"/>
          <a:srcRect t="2057" b="3917"/>
          <a:stretch>
            <a:fillRect/>
          </a:stretch>
        </p:blipFill>
        <p:spPr bwMode="auto">
          <a:xfrm>
            <a:off x="7391400" y="4953000"/>
            <a:ext cx="1084262" cy="1524000"/>
          </a:xfrm>
          <a:prstGeom prst="rect">
            <a:avLst/>
          </a:prstGeom>
          <a:noFill/>
          <a:ln w="19050">
            <a:solidFill>
              <a:srgbClr val="1E5298"/>
            </a:solid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7" name="Text Box 3"/>
          <p:cNvSpPr txBox="1">
            <a:spLocks noGrp="1" noChangeArrowheads="1"/>
          </p:cNvSpPr>
          <p:nvPr>
            <p:ph type="title"/>
          </p:nvPr>
        </p:nvSpPr>
        <p:spPr>
          <a:xfrm>
            <a:off x="381000" y="838200"/>
            <a:ext cx="8153400" cy="579437"/>
          </a:xfrm>
          <a:noFill/>
          <a:ln/>
        </p:spPr>
        <p:txBody>
          <a:bodyPr>
            <a:normAutofit fontScale="90000"/>
          </a:bodyPr>
          <a:lstStyle/>
          <a:p>
            <a:r>
              <a:rPr lang="en-US" dirty="0"/>
              <a:t>Holding Hot Food</a:t>
            </a:r>
          </a:p>
        </p:txBody>
      </p:sp>
      <p:sp>
        <p:nvSpPr>
          <p:cNvPr id="538626" name="Rectangle 2"/>
          <p:cNvSpPr>
            <a:spLocks noGrp="1" noChangeArrowheads="1"/>
          </p:cNvSpPr>
          <p:nvPr>
            <p:ph idx="1"/>
          </p:nvPr>
        </p:nvSpPr>
        <p:spPr>
          <a:xfrm>
            <a:off x="457200" y="2209800"/>
            <a:ext cx="8229600" cy="4267200"/>
          </a:xfrm>
        </p:spPr>
        <p:txBody>
          <a:bodyPr>
            <a:normAutofit lnSpcReduction="10000"/>
          </a:bodyPr>
          <a:lstStyle/>
          <a:p>
            <a:r>
              <a:rPr lang="en-US" dirty="0">
                <a:solidFill>
                  <a:schemeClr val="tx1"/>
                </a:solidFill>
              </a:rPr>
              <a:t>When holding potentially hazardous hot food: </a:t>
            </a:r>
            <a:endParaRPr lang="en-US" sz="1800" i="1" dirty="0">
              <a:solidFill>
                <a:schemeClr val="tx1"/>
              </a:solidFill>
            </a:endParaRPr>
          </a:p>
          <a:p>
            <a:pPr lvl="1"/>
            <a:r>
              <a:rPr lang="en-US" dirty="0">
                <a:solidFill>
                  <a:schemeClr val="tx1"/>
                </a:solidFill>
              </a:rPr>
              <a:t>Hold it at an internal temperature of </a:t>
            </a:r>
            <a:br>
              <a:rPr lang="en-US" dirty="0">
                <a:solidFill>
                  <a:schemeClr val="tx1"/>
                </a:solidFill>
              </a:rPr>
            </a:br>
            <a:r>
              <a:rPr lang="en-US" dirty="0">
                <a:solidFill>
                  <a:schemeClr val="tx1"/>
                </a:solidFill>
              </a:rPr>
              <a:t>140</a:t>
            </a:r>
            <a:r>
              <a:rPr lang="en-US" dirty="0">
                <a:solidFill>
                  <a:schemeClr val="tx1"/>
                </a:solidFill>
                <a:sym typeface="Symbol" pitchFamily="18" charset="2"/>
              </a:rPr>
              <a:t></a:t>
            </a:r>
            <a:r>
              <a:rPr lang="en-US" dirty="0">
                <a:solidFill>
                  <a:schemeClr val="tx1"/>
                </a:solidFill>
              </a:rPr>
              <a:t>F  or higher</a:t>
            </a:r>
          </a:p>
          <a:p>
            <a:pPr lvl="1"/>
            <a:r>
              <a:rPr lang="en-US" dirty="0">
                <a:solidFill>
                  <a:schemeClr val="tx1"/>
                </a:solidFill>
              </a:rPr>
              <a:t>Only use equipment that can keep it </a:t>
            </a:r>
            <a:br>
              <a:rPr lang="en-US" dirty="0">
                <a:solidFill>
                  <a:schemeClr val="tx1"/>
                </a:solidFill>
              </a:rPr>
            </a:br>
            <a:r>
              <a:rPr lang="en-US" dirty="0">
                <a:solidFill>
                  <a:schemeClr val="tx1"/>
                </a:solidFill>
              </a:rPr>
              <a:t>at the proper temperature</a:t>
            </a:r>
          </a:p>
          <a:p>
            <a:pPr lvl="1"/>
            <a:r>
              <a:rPr lang="en-US" dirty="0">
                <a:solidFill>
                  <a:schemeClr val="tx1"/>
                </a:solidFill>
              </a:rPr>
              <a:t>Never use hot-holding equipment</a:t>
            </a:r>
            <a:br>
              <a:rPr lang="en-US" dirty="0">
                <a:solidFill>
                  <a:schemeClr val="tx1"/>
                </a:solidFill>
              </a:rPr>
            </a:br>
            <a:r>
              <a:rPr lang="en-US" dirty="0">
                <a:solidFill>
                  <a:schemeClr val="tx1"/>
                </a:solidFill>
              </a:rPr>
              <a:t>to reheat food items</a:t>
            </a:r>
          </a:p>
          <a:p>
            <a:pPr lvl="1"/>
            <a:r>
              <a:rPr lang="en-US" dirty="0">
                <a:solidFill>
                  <a:schemeClr val="tx1"/>
                </a:solidFill>
              </a:rPr>
              <a:t>Stir at regular intervals to distribute</a:t>
            </a:r>
            <a:br>
              <a:rPr lang="en-US" dirty="0">
                <a:solidFill>
                  <a:schemeClr val="tx1"/>
                </a:solidFill>
              </a:rPr>
            </a:br>
            <a:r>
              <a:rPr lang="en-US" dirty="0">
                <a:solidFill>
                  <a:schemeClr val="tx1"/>
                </a:solidFill>
              </a:rPr>
              <a:t>heat evenly</a:t>
            </a:r>
          </a:p>
          <a:p>
            <a:pPr lvl="1"/>
            <a:r>
              <a:rPr lang="en-US" dirty="0">
                <a:solidFill>
                  <a:schemeClr val="tx1"/>
                </a:solidFill>
              </a:rPr>
              <a:t>If you cannot control the temperature, do not serve after 4 hours (including time for transport and preparation)</a:t>
            </a:r>
          </a:p>
        </p:txBody>
      </p:sp>
      <p:pic>
        <p:nvPicPr>
          <p:cNvPr id="538628" name="Picture 4" descr="8d"/>
          <p:cNvPicPr preferRelativeResize="0">
            <a:picLocks noChangeArrowheads="1"/>
          </p:cNvPicPr>
          <p:nvPr/>
        </p:nvPicPr>
        <p:blipFill>
          <a:blip r:embed="rId3" cstate="print"/>
          <a:srcRect/>
          <a:stretch>
            <a:fillRect/>
          </a:stretch>
        </p:blipFill>
        <p:spPr bwMode="auto">
          <a:xfrm>
            <a:off x="6400800" y="2971800"/>
            <a:ext cx="2203450" cy="1981200"/>
          </a:xfrm>
          <a:prstGeom prst="rect">
            <a:avLst/>
          </a:prstGeom>
          <a:noFill/>
          <a:ln w="12700">
            <a:solidFill>
              <a:srgbClr val="1E5298"/>
            </a:solid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5" name="Text Box 3"/>
          <p:cNvSpPr txBox="1">
            <a:spLocks noGrp="1" noChangeArrowheads="1"/>
          </p:cNvSpPr>
          <p:nvPr>
            <p:ph type="title"/>
          </p:nvPr>
        </p:nvSpPr>
        <p:spPr>
          <a:xfrm>
            <a:off x="304800" y="838200"/>
            <a:ext cx="8153400" cy="579437"/>
          </a:xfrm>
          <a:noFill/>
          <a:ln/>
        </p:spPr>
        <p:txBody>
          <a:bodyPr>
            <a:normAutofit fontScale="90000"/>
          </a:bodyPr>
          <a:lstStyle/>
          <a:p>
            <a:r>
              <a:rPr lang="en-US" dirty="0"/>
              <a:t>Holding Cold Food</a:t>
            </a:r>
          </a:p>
        </p:txBody>
      </p:sp>
      <p:sp>
        <p:nvSpPr>
          <p:cNvPr id="540674" name="Rectangle 2"/>
          <p:cNvSpPr>
            <a:spLocks noGrp="1" noChangeArrowheads="1"/>
          </p:cNvSpPr>
          <p:nvPr>
            <p:ph idx="1"/>
          </p:nvPr>
        </p:nvSpPr>
        <p:spPr>
          <a:xfrm>
            <a:off x="457200" y="2819400"/>
            <a:ext cx="8229600" cy="3703320"/>
          </a:xfrm>
        </p:spPr>
        <p:txBody>
          <a:bodyPr>
            <a:normAutofit fontScale="92500" lnSpcReduction="10000"/>
          </a:bodyPr>
          <a:lstStyle/>
          <a:p>
            <a:r>
              <a:rPr lang="en-US" sz="2800" dirty="0">
                <a:solidFill>
                  <a:schemeClr val="tx1"/>
                </a:solidFill>
              </a:rPr>
              <a:t>When holding cold food: </a:t>
            </a:r>
            <a:endParaRPr lang="en-US" sz="2800" i="1" dirty="0">
              <a:solidFill>
                <a:schemeClr val="tx1"/>
              </a:solidFill>
            </a:endParaRPr>
          </a:p>
          <a:p>
            <a:pPr lvl="1"/>
            <a:r>
              <a:rPr lang="en-US" sz="2800" dirty="0">
                <a:solidFill>
                  <a:schemeClr val="tx1"/>
                </a:solidFill>
              </a:rPr>
              <a:t>Hold it at an internal temperature of </a:t>
            </a:r>
            <a:br>
              <a:rPr lang="en-US" sz="2800" dirty="0">
                <a:solidFill>
                  <a:schemeClr val="tx1"/>
                </a:solidFill>
              </a:rPr>
            </a:br>
            <a:r>
              <a:rPr lang="en-US" sz="2800" dirty="0">
                <a:solidFill>
                  <a:schemeClr val="tx1"/>
                </a:solidFill>
              </a:rPr>
              <a:t>40</a:t>
            </a:r>
            <a:r>
              <a:rPr lang="en-US" sz="2800" dirty="0">
                <a:solidFill>
                  <a:schemeClr val="tx1"/>
                </a:solidFill>
                <a:sym typeface="Symbol" pitchFamily="18" charset="2"/>
              </a:rPr>
              <a:t></a:t>
            </a:r>
            <a:r>
              <a:rPr lang="en-US" sz="2800" dirty="0">
                <a:solidFill>
                  <a:schemeClr val="tx1"/>
                </a:solidFill>
              </a:rPr>
              <a:t>F or lower</a:t>
            </a:r>
          </a:p>
          <a:p>
            <a:pPr lvl="1"/>
            <a:r>
              <a:rPr lang="en-US" sz="2800" dirty="0">
                <a:solidFill>
                  <a:schemeClr val="tx1"/>
                </a:solidFill>
              </a:rPr>
              <a:t>Make sure you can keep it at that temperature for the duration of your fundraiser (if food will be out longer than 4 hours)</a:t>
            </a:r>
          </a:p>
          <a:p>
            <a:pPr lvl="1"/>
            <a:r>
              <a:rPr lang="en-US" sz="2800" dirty="0">
                <a:solidFill>
                  <a:schemeClr val="tx1"/>
                </a:solidFill>
              </a:rPr>
              <a:t>Do not store unwrapped food directly on ice</a:t>
            </a:r>
          </a:p>
          <a:p>
            <a:pPr lvl="1"/>
            <a:r>
              <a:rPr lang="en-US" sz="2800" dirty="0">
                <a:solidFill>
                  <a:schemeClr val="tx1"/>
                </a:solidFill>
              </a:rPr>
              <a:t>If can’t control temp, don’t serve after 4 hours</a:t>
            </a:r>
          </a:p>
        </p:txBody>
      </p:sp>
      <p:pic>
        <p:nvPicPr>
          <p:cNvPr id="540676" name="Picture 4"/>
          <p:cNvPicPr preferRelativeResize="0">
            <a:picLocks noChangeArrowheads="1"/>
          </p:cNvPicPr>
          <p:nvPr/>
        </p:nvPicPr>
        <p:blipFill>
          <a:blip r:embed="rId3" cstate="print"/>
          <a:srcRect/>
          <a:stretch>
            <a:fillRect/>
          </a:stretch>
        </p:blipFill>
        <p:spPr bwMode="auto">
          <a:xfrm>
            <a:off x="6324600" y="838200"/>
            <a:ext cx="2203450" cy="2257425"/>
          </a:xfrm>
          <a:prstGeom prst="rect">
            <a:avLst/>
          </a:prstGeom>
          <a:noFill/>
          <a:ln w="12700">
            <a:solidFill>
              <a:srgbClr val="1E5298"/>
            </a:solid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1066800" y="1066800"/>
            <a:ext cx="7024744" cy="799064"/>
          </a:xfrm>
        </p:spPr>
        <p:txBody>
          <a:bodyPr/>
          <a:lstStyle/>
          <a:p>
            <a:r>
              <a:rPr lang="en-US" dirty="0"/>
              <a:t>Food Allergens</a:t>
            </a:r>
          </a:p>
        </p:txBody>
      </p:sp>
      <p:sp>
        <p:nvSpPr>
          <p:cNvPr id="280579" name="Rectangle 3"/>
          <p:cNvSpPr>
            <a:spLocks noGrp="1" noChangeArrowheads="1"/>
          </p:cNvSpPr>
          <p:nvPr>
            <p:ph idx="1"/>
          </p:nvPr>
        </p:nvSpPr>
        <p:spPr>
          <a:xfrm>
            <a:off x="304800" y="1905000"/>
            <a:ext cx="5138738" cy="4754563"/>
          </a:xfrm>
        </p:spPr>
        <p:txBody>
          <a:bodyPr/>
          <a:lstStyle/>
          <a:p>
            <a:r>
              <a:rPr lang="en-US" dirty="0">
                <a:solidFill>
                  <a:schemeClr val="tx1"/>
                </a:solidFill>
              </a:rPr>
              <a:t>To protect guests with food allergies:</a:t>
            </a:r>
            <a:endParaRPr lang="en-US" sz="2000" i="1" dirty="0">
              <a:solidFill>
                <a:schemeClr val="tx1"/>
              </a:solidFill>
            </a:endParaRPr>
          </a:p>
          <a:p>
            <a:pPr lvl="1"/>
            <a:r>
              <a:rPr lang="en-US" dirty="0">
                <a:solidFill>
                  <a:schemeClr val="tx1"/>
                </a:solidFill>
              </a:rPr>
              <a:t>Be able to fully describe food ingredients</a:t>
            </a:r>
          </a:p>
          <a:p>
            <a:pPr lvl="1"/>
            <a:r>
              <a:rPr lang="en-US" dirty="0">
                <a:solidFill>
                  <a:schemeClr val="tx1"/>
                </a:solidFill>
              </a:rPr>
              <a:t>If you are unsure if an item is allergen free, urge the patron to buy something else</a:t>
            </a:r>
          </a:p>
          <a:p>
            <a:pPr lvl="1"/>
            <a:r>
              <a:rPr lang="en-US" dirty="0">
                <a:solidFill>
                  <a:schemeClr val="tx1"/>
                </a:solidFill>
              </a:rPr>
              <a:t>Know the common symptoms of an allergic reaction</a:t>
            </a:r>
          </a:p>
          <a:p>
            <a:pPr lvl="2"/>
            <a:r>
              <a:rPr lang="en-US" dirty="0">
                <a:solidFill>
                  <a:schemeClr val="tx1"/>
                </a:solidFill>
              </a:rPr>
              <a:t>Wheezing</a:t>
            </a:r>
          </a:p>
          <a:p>
            <a:pPr lvl="2"/>
            <a:r>
              <a:rPr lang="en-US" dirty="0">
                <a:solidFill>
                  <a:schemeClr val="tx1"/>
                </a:solidFill>
              </a:rPr>
              <a:t>Redness, itchiness</a:t>
            </a:r>
          </a:p>
        </p:txBody>
      </p:sp>
      <p:pic>
        <p:nvPicPr>
          <p:cNvPr id="280580" name="Picture 4"/>
          <p:cNvPicPr>
            <a:picLocks noChangeAspect="1" noChangeArrowheads="1"/>
          </p:cNvPicPr>
          <p:nvPr/>
        </p:nvPicPr>
        <p:blipFill>
          <a:blip r:embed="rId3" cstate="print"/>
          <a:srcRect/>
          <a:stretch>
            <a:fillRect/>
          </a:stretch>
        </p:blipFill>
        <p:spPr bwMode="auto">
          <a:xfrm>
            <a:off x="5826125" y="2120900"/>
            <a:ext cx="2832100" cy="2384425"/>
          </a:xfrm>
          <a:prstGeom prst="rect">
            <a:avLst/>
          </a:prstGeom>
          <a:noFill/>
          <a:ln w="12700">
            <a:solidFill>
              <a:srgbClr val="1E5298"/>
            </a:solid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609600"/>
            <a:ext cx="7391400" cy="533400"/>
          </a:xfrm>
        </p:spPr>
        <p:txBody>
          <a:bodyPr>
            <a:normAutofit fontScale="90000"/>
          </a:bodyPr>
          <a:lstStyle/>
          <a:p>
            <a:r>
              <a:rPr lang="en-US" sz="3600" b="0" dirty="0">
                <a:solidFill>
                  <a:schemeClr val="tx1">
                    <a:lumMod val="95000"/>
                    <a:lumOff val="5000"/>
                  </a:schemeClr>
                </a:solidFill>
                <a:effectLst/>
              </a:rPr>
              <a:t> </a:t>
            </a:r>
            <a:r>
              <a:rPr lang="en-US" sz="3600" b="1" dirty="0">
                <a:solidFill>
                  <a:schemeClr val="tx1">
                    <a:lumMod val="95000"/>
                    <a:lumOff val="5000"/>
                  </a:schemeClr>
                </a:solidFill>
                <a:effectLst/>
              </a:rPr>
              <a:t>Knowledge Check</a:t>
            </a:r>
          </a:p>
        </p:txBody>
      </p:sp>
      <p:pic>
        <p:nvPicPr>
          <p:cNvPr id="4" name="Picture 8" descr="4AYK17_WhatWrng"/>
          <p:cNvPicPr>
            <a:picLocks noChangeAspect="1" noChangeArrowheads="1"/>
          </p:cNvPicPr>
          <p:nvPr/>
        </p:nvPicPr>
        <p:blipFill>
          <a:blip r:embed="rId3" cstate="print"/>
          <a:srcRect b="28902"/>
          <a:stretch>
            <a:fillRect/>
          </a:stretch>
        </p:blipFill>
        <p:spPr bwMode="auto">
          <a:xfrm>
            <a:off x="609600" y="1295400"/>
            <a:ext cx="7924800" cy="4137297"/>
          </a:xfrm>
          <a:prstGeom prst="rect">
            <a:avLst/>
          </a:prstGeom>
          <a:noFill/>
          <a:ln w="19050">
            <a:solidFill>
              <a:srgbClr val="1E5298"/>
            </a:solidFill>
            <a:miter lim="800000"/>
            <a:headEnd/>
            <a:tailEnd/>
          </a:ln>
        </p:spPr>
      </p:pic>
      <p:sp>
        <p:nvSpPr>
          <p:cNvPr id="5" name="TextBox 4"/>
          <p:cNvSpPr txBox="1"/>
          <p:nvPr/>
        </p:nvSpPr>
        <p:spPr>
          <a:xfrm>
            <a:off x="609600" y="5562599"/>
            <a:ext cx="7924800" cy="461665"/>
          </a:xfrm>
          <a:prstGeom prst="rect">
            <a:avLst/>
          </a:prstGeom>
          <a:noFill/>
        </p:spPr>
        <p:txBody>
          <a:bodyPr wrap="square" rtlCol="0">
            <a:spAutoFit/>
          </a:bodyPr>
          <a:lstStyle/>
          <a:p>
            <a:pPr algn="ctr"/>
            <a:r>
              <a:rPr lang="en-US" sz="2400" dirty="0">
                <a:latin typeface="Antique Olive Compact" pitchFamily="34" charset="0"/>
              </a:rPr>
              <a:t>What’s wrong with this picture?</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Inspection</a:t>
            </a:r>
          </a:p>
        </p:txBody>
      </p:sp>
      <p:sp>
        <p:nvSpPr>
          <p:cNvPr id="3" name="Content Placeholder 2"/>
          <p:cNvSpPr>
            <a:spLocks noGrp="1"/>
          </p:cNvSpPr>
          <p:nvPr>
            <p:ph idx="1"/>
          </p:nvPr>
        </p:nvSpPr>
        <p:spPr/>
        <p:txBody>
          <a:bodyPr>
            <a:normAutofit lnSpcReduction="10000"/>
          </a:bodyPr>
          <a:lstStyle/>
          <a:p>
            <a:r>
              <a:rPr lang="en-US" dirty="0">
                <a:solidFill>
                  <a:schemeClr val="tx1"/>
                </a:solidFill>
              </a:rPr>
              <a:t>You can expect to see an Environmental Health Technician at your food fundraiser to ensure compliance of all food safety standards discussed in this course</a:t>
            </a:r>
          </a:p>
          <a:p>
            <a:r>
              <a:rPr lang="en-US" dirty="0">
                <a:solidFill>
                  <a:schemeClr val="tx1"/>
                </a:solidFill>
              </a:rPr>
              <a:t>Please have your training certificates with you at the fundraiser.</a:t>
            </a:r>
          </a:p>
          <a:p>
            <a:r>
              <a:rPr lang="en-US" dirty="0">
                <a:solidFill>
                  <a:schemeClr val="tx1"/>
                </a:solidFill>
              </a:rPr>
              <a:t>If you have not done so already, please contact Environmental Health to register your food fundraiser. (706) 545-6307</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027664"/>
            <a:ext cx="8229600" cy="1143000"/>
          </a:xfrm>
        </p:spPr>
        <p:txBody>
          <a:bodyPr>
            <a:normAutofit/>
          </a:bodyPr>
          <a:lstStyle/>
          <a:p>
            <a:r>
              <a:rPr lang="en-US" b="0" dirty="0">
                <a:solidFill>
                  <a:schemeClr val="tx1">
                    <a:lumMod val="95000"/>
                    <a:lumOff val="5000"/>
                  </a:schemeClr>
                </a:solidFill>
              </a:rPr>
              <a:t>Where to get more Information</a:t>
            </a:r>
          </a:p>
        </p:txBody>
      </p:sp>
      <p:sp>
        <p:nvSpPr>
          <p:cNvPr id="2" name="Content Placeholder 1"/>
          <p:cNvSpPr>
            <a:spLocks noGrp="1"/>
          </p:cNvSpPr>
          <p:nvPr>
            <p:ph idx="1"/>
          </p:nvPr>
        </p:nvSpPr>
        <p:spPr>
          <a:xfrm>
            <a:off x="457200" y="2133600"/>
            <a:ext cx="8001000" cy="4267200"/>
          </a:xfrm>
        </p:spPr>
        <p:txBody>
          <a:bodyPr>
            <a:normAutofit lnSpcReduction="10000"/>
          </a:bodyPr>
          <a:lstStyle/>
          <a:p>
            <a:r>
              <a:rPr lang="en-US" sz="2400" dirty="0">
                <a:solidFill>
                  <a:schemeClr val="tx1">
                    <a:lumMod val="95000"/>
                    <a:lumOff val="5000"/>
                  </a:schemeClr>
                </a:solidFill>
              </a:rPr>
              <a:t>AR 40-5, Preventive Medicine</a:t>
            </a:r>
            <a:endParaRPr lang="en-US" dirty="0">
              <a:solidFill>
                <a:schemeClr val="tx1">
                  <a:lumMod val="95000"/>
                  <a:lumOff val="5000"/>
                </a:schemeClr>
              </a:solidFill>
            </a:endParaRPr>
          </a:p>
          <a:p>
            <a:pPr marL="68580" indent="0">
              <a:buNone/>
            </a:pPr>
            <a:endParaRPr lang="en-US" sz="2400" dirty="0">
              <a:solidFill>
                <a:schemeClr val="tx1">
                  <a:lumMod val="95000"/>
                  <a:lumOff val="5000"/>
                </a:schemeClr>
              </a:solidFill>
            </a:endParaRPr>
          </a:p>
          <a:p>
            <a:r>
              <a:rPr lang="en-US" sz="2400" dirty="0">
                <a:solidFill>
                  <a:schemeClr val="tx1">
                    <a:lumMod val="95000"/>
                    <a:lumOff val="5000"/>
                  </a:schemeClr>
                </a:solidFill>
              </a:rPr>
              <a:t>Tri-service Food Code, 1 March 2019</a:t>
            </a:r>
          </a:p>
          <a:p>
            <a:pPr marL="68580" indent="0">
              <a:buNone/>
            </a:pPr>
            <a:endParaRPr lang="en-US" sz="2400" dirty="0">
              <a:solidFill>
                <a:schemeClr val="tx1">
                  <a:lumMod val="95000"/>
                  <a:lumOff val="5000"/>
                </a:schemeClr>
              </a:solidFill>
            </a:endParaRPr>
          </a:p>
          <a:p>
            <a:r>
              <a:rPr lang="en-US" sz="2400" dirty="0">
                <a:solidFill>
                  <a:schemeClr val="tx1">
                    <a:lumMod val="95000"/>
                    <a:lumOff val="5000"/>
                  </a:schemeClr>
                </a:solidFill>
              </a:rPr>
              <a:t>Environmental Health Section, Department of Public Health</a:t>
            </a:r>
          </a:p>
          <a:p>
            <a:endParaRPr lang="en-US" sz="2400" dirty="0">
              <a:solidFill>
                <a:schemeClr val="tx1">
                  <a:lumMod val="95000"/>
                  <a:lumOff val="5000"/>
                </a:schemeClr>
              </a:solidFill>
            </a:endParaRPr>
          </a:p>
          <a:p>
            <a:r>
              <a:rPr lang="en-US" sz="2400" dirty="0">
                <a:solidFill>
                  <a:schemeClr val="tx1">
                    <a:lumMod val="95000"/>
                    <a:lumOff val="5000"/>
                  </a:schemeClr>
                </a:solidFill>
              </a:rPr>
              <a:t>Point of Contacts (706</a:t>
            </a:r>
            <a:r>
              <a:rPr lang="en-US" sz="2400">
                <a:solidFill>
                  <a:schemeClr val="tx1">
                    <a:lumMod val="95000"/>
                    <a:lumOff val="5000"/>
                  </a:schemeClr>
                </a:solidFill>
              </a:rPr>
              <a:t>) 545-3782</a:t>
            </a:r>
            <a:endParaRPr lang="en-US" sz="2400" dirty="0">
              <a:solidFill>
                <a:schemeClr val="tx1">
                  <a:lumMod val="95000"/>
                  <a:lumOff val="5000"/>
                </a:schemeClr>
              </a:solidFill>
            </a:endParaRPr>
          </a:p>
          <a:p>
            <a:pPr lvl="1"/>
            <a:r>
              <a:rPr lang="en-US" sz="2200" dirty="0">
                <a:solidFill>
                  <a:schemeClr val="tx1"/>
                </a:solidFill>
              </a:rPr>
              <a:t>SSG Jennifer Jackson, </a:t>
            </a:r>
            <a:r>
              <a:rPr lang="en-US" sz="2200" dirty="0">
                <a:solidFill>
                  <a:schemeClr val="tx1"/>
                </a:solidFill>
                <a:hlinkClick r:id="rId3"/>
              </a:rPr>
              <a:t>Jennifer.n.jackson33.mil@health</a:t>
            </a:r>
            <a:r>
              <a:rPr lang="en-US" sz="2200" dirty="0">
                <a:solidFill>
                  <a:schemeClr val="tx1"/>
                </a:solidFill>
              </a:rPr>
              <a:t>. mil</a:t>
            </a:r>
            <a:endParaRPr lang="en-US" sz="2200" dirty="0">
              <a:solidFill>
                <a:srgbClr val="0070C0"/>
              </a:solidFill>
            </a:endParaRPr>
          </a:p>
          <a:p>
            <a:pPr lvl="1"/>
            <a:r>
              <a:rPr lang="en-US" sz="2200" dirty="0">
                <a:solidFill>
                  <a:schemeClr val="tx1"/>
                </a:solidFill>
              </a:rPr>
              <a:t>CPT Wilbert Paige, Wilbert.i.paige.mil@health.mil</a:t>
            </a:r>
            <a:r>
              <a:rPr lang="en-US" sz="2200" dirty="0">
                <a:solidFill>
                  <a:schemeClr val="tx1">
                    <a:lumMod val="95000"/>
                    <a:lumOff val="5000"/>
                  </a:schemeClr>
                </a:solidFill>
              </a:rPr>
              <a:t>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Potentially Hazardous Foods	</a:t>
            </a:r>
          </a:p>
        </p:txBody>
      </p:sp>
      <p:sp>
        <p:nvSpPr>
          <p:cNvPr id="3" name="Content Placeholder 2"/>
          <p:cNvSpPr>
            <a:spLocks noGrp="1"/>
          </p:cNvSpPr>
          <p:nvPr>
            <p:ph idx="1"/>
          </p:nvPr>
        </p:nvSpPr>
        <p:spPr>
          <a:xfrm>
            <a:off x="381000" y="2209800"/>
            <a:ext cx="8229600" cy="4343400"/>
          </a:xfrm>
        </p:spPr>
        <p:txBody>
          <a:bodyPr/>
          <a:lstStyle/>
          <a:p>
            <a:r>
              <a:rPr lang="en-US" dirty="0"/>
              <a:t>All foods can transmit disease</a:t>
            </a:r>
          </a:p>
          <a:p>
            <a:r>
              <a:rPr lang="en-US" dirty="0"/>
              <a:t>Foods favoring rapid organism growth:</a:t>
            </a:r>
          </a:p>
        </p:txBody>
      </p:sp>
      <p:pic>
        <p:nvPicPr>
          <p:cNvPr id="4" name="Picture 25"/>
          <p:cNvPicPr>
            <a:picLocks noChangeAspect="1" noChangeArrowheads="1"/>
          </p:cNvPicPr>
          <p:nvPr/>
        </p:nvPicPr>
        <p:blipFill>
          <a:blip r:embed="rId3" cstate="print">
            <a:lum bright="-6000" contrast="24000"/>
          </a:blip>
          <a:srcRect/>
          <a:stretch>
            <a:fillRect/>
          </a:stretch>
        </p:blipFill>
        <p:spPr bwMode="auto">
          <a:xfrm>
            <a:off x="914400" y="3246145"/>
            <a:ext cx="7391400" cy="3205605"/>
          </a:xfrm>
          <a:prstGeom prst="rect">
            <a:avLst/>
          </a:prstGeom>
          <a:noFill/>
          <a:ln w="9525" algn="ctr">
            <a:noFill/>
            <a:miter lim="800000"/>
            <a:headEnd/>
            <a:tailEnd/>
          </a:ln>
          <a:effectLst/>
        </p:spPr>
      </p:pic>
      <p:sp>
        <p:nvSpPr>
          <p:cNvPr id="5" name="Text Box 26"/>
          <p:cNvSpPr txBox="1">
            <a:spLocks noChangeArrowheads="1"/>
          </p:cNvSpPr>
          <p:nvPr/>
        </p:nvSpPr>
        <p:spPr bwMode="auto">
          <a:xfrm>
            <a:off x="1128733" y="4953000"/>
            <a:ext cx="1211871" cy="424732"/>
          </a:xfrm>
          <a:prstGeom prst="rect">
            <a:avLst/>
          </a:prstGeom>
          <a:noFill/>
          <a:ln w="9525">
            <a:noFill/>
            <a:miter lim="800000"/>
            <a:headEnd/>
            <a:tailEnd/>
          </a:ln>
          <a:effectLst/>
        </p:spPr>
        <p:txBody>
          <a:bodyPr wrap="none">
            <a:spAutoFit/>
          </a:bodyPr>
          <a:lstStyle/>
          <a:p>
            <a:pPr algn="ctr" eaLnBrk="0" hangingPunct="0">
              <a:lnSpc>
                <a:spcPct val="90000"/>
              </a:lnSpc>
            </a:pPr>
            <a:r>
              <a:rPr lang="en-US" sz="1200" b="1" dirty="0"/>
              <a:t>Milk and Milk</a:t>
            </a:r>
          </a:p>
          <a:p>
            <a:pPr algn="ctr" eaLnBrk="0" hangingPunct="0">
              <a:lnSpc>
                <a:spcPct val="90000"/>
              </a:lnSpc>
            </a:pPr>
            <a:r>
              <a:rPr lang="en-US" sz="1200" b="1" dirty="0"/>
              <a:t>Products</a:t>
            </a:r>
          </a:p>
        </p:txBody>
      </p:sp>
      <p:sp>
        <p:nvSpPr>
          <p:cNvPr id="6" name="Text Box 30"/>
          <p:cNvSpPr txBox="1">
            <a:spLocks noChangeArrowheads="1"/>
          </p:cNvSpPr>
          <p:nvPr/>
        </p:nvSpPr>
        <p:spPr bwMode="auto">
          <a:xfrm>
            <a:off x="2133600" y="5715000"/>
            <a:ext cx="1656223" cy="590931"/>
          </a:xfrm>
          <a:prstGeom prst="rect">
            <a:avLst/>
          </a:prstGeom>
          <a:noFill/>
          <a:ln w="9525">
            <a:noFill/>
            <a:miter lim="800000"/>
            <a:headEnd/>
            <a:tailEnd/>
          </a:ln>
          <a:effectLst/>
        </p:spPr>
        <p:txBody>
          <a:bodyPr wrap="none">
            <a:spAutoFit/>
          </a:bodyPr>
          <a:lstStyle/>
          <a:p>
            <a:pPr algn="ctr" eaLnBrk="0" hangingPunct="0">
              <a:lnSpc>
                <a:spcPct val="90000"/>
              </a:lnSpc>
            </a:pPr>
            <a:r>
              <a:rPr lang="en-US" sz="1200" b="1" dirty="0"/>
              <a:t>Eggs (except those</a:t>
            </a:r>
          </a:p>
          <a:p>
            <a:pPr algn="ctr" eaLnBrk="0" hangingPunct="0">
              <a:lnSpc>
                <a:spcPct val="90000"/>
              </a:lnSpc>
            </a:pPr>
            <a:r>
              <a:rPr lang="en-US" sz="1200" b="1" dirty="0"/>
              <a:t>treated to eliminate</a:t>
            </a:r>
          </a:p>
          <a:p>
            <a:pPr algn="ctr" eaLnBrk="0" hangingPunct="0">
              <a:lnSpc>
                <a:spcPct val="90000"/>
              </a:lnSpc>
            </a:pPr>
            <a:r>
              <a:rPr lang="en-US" sz="1200" b="1" i="1" dirty="0"/>
              <a:t>Salmonella </a:t>
            </a:r>
            <a:r>
              <a:rPr lang="en-US" sz="1200" b="1" dirty="0"/>
              <a:t>spp.) </a:t>
            </a:r>
          </a:p>
        </p:txBody>
      </p:sp>
      <p:sp>
        <p:nvSpPr>
          <p:cNvPr id="7" name="Text Box 31"/>
          <p:cNvSpPr txBox="1">
            <a:spLocks noChangeArrowheads="1"/>
          </p:cNvSpPr>
          <p:nvPr/>
        </p:nvSpPr>
        <p:spPr bwMode="auto">
          <a:xfrm>
            <a:off x="4357025" y="5943600"/>
            <a:ext cx="723275" cy="292388"/>
          </a:xfrm>
          <a:prstGeom prst="rect">
            <a:avLst/>
          </a:prstGeom>
          <a:noFill/>
          <a:ln w="9525">
            <a:noFill/>
            <a:miter lim="800000"/>
            <a:headEnd/>
            <a:tailEnd/>
          </a:ln>
          <a:effectLst/>
        </p:spPr>
        <p:txBody>
          <a:bodyPr wrap="none">
            <a:spAutoFit/>
          </a:bodyPr>
          <a:lstStyle/>
          <a:p>
            <a:pPr algn="ctr" eaLnBrk="0" hangingPunct="0"/>
            <a:r>
              <a:rPr lang="en-US" sz="1300" b="1" dirty="0"/>
              <a:t>Poultry</a:t>
            </a:r>
          </a:p>
        </p:txBody>
      </p:sp>
      <p:sp>
        <p:nvSpPr>
          <p:cNvPr id="8" name="Text Box 32"/>
          <p:cNvSpPr txBox="1">
            <a:spLocks noChangeArrowheads="1"/>
          </p:cNvSpPr>
          <p:nvPr/>
        </p:nvSpPr>
        <p:spPr bwMode="auto">
          <a:xfrm>
            <a:off x="5791200" y="5943600"/>
            <a:ext cx="1141659" cy="461665"/>
          </a:xfrm>
          <a:prstGeom prst="rect">
            <a:avLst/>
          </a:prstGeom>
          <a:noFill/>
          <a:ln w="9525">
            <a:noFill/>
            <a:miter lim="800000"/>
            <a:headEnd/>
            <a:tailEnd/>
          </a:ln>
          <a:effectLst/>
        </p:spPr>
        <p:txBody>
          <a:bodyPr wrap="none">
            <a:spAutoFit/>
          </a:bodyPr>
          <a:lstStyle/>
          <a:p>
            <a:pPr algn="ctr" eaLnBrk="0" hangingPunct="0"/>
            <a:r>
              <a:rPr lang="en-US" sz="1200" b="1" dirty="0"/>
              <a:t>Shellfish and</a:t>
            </a:r>
          </a:p>
          <a:p>
            <a:pPr algn="ctr" eaLnBrk="0" hangingPunct="0"/>
            <a:r>
              <a:rPr lang="en-US" sz="1200" b="1" dirty="0"/>
              <a:t>Crustaceans</a:t>
            </a:r>
          </a:p>
        </p:txBody>
      </p:sp>
      <p:sp>
        <p:nvSpPr>
          <p:cNvPr id="9" name="Text Box 37"/>
          <p:cNvSpPr txBox="1">
            <a:spLocks noChangeArrowheads="1"/>
          </p:cNvSpPr>
          <p:nvPr/>
        </p:nvSpPr>
        <p:spPr bwMode="auto">
          <a:xfrm>
            <a:off x="6705600" y="4724400"/>
            <a:ext cx="1600200" cy="923330"/>
          </a:xfrm>
          <a:prstGeom prst="rect">
            <a:avLst/>
          </a:prstGeom>
          <a:noFill/>
          <a:ln w="9525">
            <a:noFill/>
            <a:miter lim="800000"/>
            <a:headEnd/>
            <a:tailEnd/>
          </a:ln>
          <a:effectLst/>
        </p:spPr>
        <p:txBody>
          <a:bodyPr wrap="square">
            <a:spAutoFit/>
          </a:bodyPr>
          <a:lstStyle/>
          <a:p>
            <a:pPr algn="ctr" eaLnBrk="0" hangingPunct="0">
              <a:lnSpc>
                <a:spcPct val="90000"/>
              </a:lnSpc>
            </a:pPr>
            <a:r>
              <a:rPr lang="en-US" sz="1200" b="1" dirty="0"/>
              <a:t>Heat-Treated Plant Food, such as Cooked Rice, Beans, and Vegetables</a:t>
            </a:r>
          </a:p>
        </p:txBody>
      </p:sp>
      <p:sp>
        <p:nvSpPr>
          <p:cNvPr id="10" name="Text Box 28"/>
          <p:cNvSpPr txBox="1">
            <a:spLocks noChangeArrowheads="1"/>
          </p:cNvSpPr>
          <p:nvPr/>
        </p:nvSpPr>
        <p:spPr bwMode="auto">
          <a:xfrm>
            <a:off x="5181600" y="4572000"/>
            <a:ext cx="511680" cy="277384"/>
          </a:xfrm>
          <a:prstGeom prst="rect">
            <a:avLst/>
          </a:prstGeom>
          <a:noFill/>
          <a:ln w="9525">
            <a:noFill/>
            <a:miter lim="800000"/>
            <a:headEnd/>
            <a:tailEnd/>
          </a:ln>
          <a:effectLst/>
        </p:spPr>
        <p:txBody>
          <a:bodyPr wrap="none">
            <a:spAutoFit/>
          </a:bodyPr>
          <a:lstStyle/>
          <a:p>
            <a:pPr algn="ctr" eaLnBrk="0" hangingPunct="0">
              <a:lnSpc>
                <a:spcPct val="90000"/>
              </a:lnSpc>
            </a:pPr>
            <a:r>
              <a:rPr lang="en-US" sz="1300" b="1" dirty="0"/>
              <a:t>Fish</a:t>
            </a:r>
          </a:p>
        </p:txBody>
      </p:sp>
      <p:sp>
        <p:nvSpPr>
          <p:cNvPr id="11" name="Text Box 28"/>
          <p:cNvSpPr txBox="1">
            <a:spLocks noChangeArrowheads="1"/>
          </p:cNvSpPr>
          <p:nvPr/>
        </p:nvSpPr>
        <p:spPr bwMode="auto">
          <a:xfrm>
            <a:off x="5198432" y="4572000"/>
            <a:ext cx="478016" cy="272382"/>
          </a:xfrm>
          <a:prstGeom prst="rect">
            <a:avLst/>
          </a:prstGeom>
          <a:noFill/>
          <a:ln w="9525">
            <a:noFill/>
            <a:miter lim="800000"/>
            <a:headEnd/>
            <a:tailEnd/>
          </a:ln>
          <a:effectLst/>
        </p:spPr>
        <p:txBody>
          <a:bodyPr wrap="none">
            <a:spAutoFit/>
          </a:bodyPr>
          <a:lstStyle/>
          <a:p>
            <a:pPr algn="ctr" eaLnBrk="0" hangingPunct="0">
              <a:lnSpc>
                <a:spcPct val="90000"/>
              </a:lnSpc>
            </a:pPr>
            <a:r>
              <a:rPr lang="en-US" sz="1300" b="1" dirty="0"/>
              <a:t>Fish</a:t>
            </a:r>
          </a:p>
        </p:txBody>
      </p:sp>
      <p:sp>
        <p:nvSpPr>
          <p:cNvPr id="12" name="Text Box 27"/>
          <p:cNvSpPr txBox="1">
            <a:spLocks noChangeArrowheads="1"/>
          </p:cNvSpPr>
          <p:nvPr/>
        </p:nvSpPr>
        <p:spPr bwMode="auto">
          <a:xfrm>
            <a:off x="2895600" y="4419600"/>
            <a:ext cx="1436612" cy="429348"/>
          </a:xfrm>
          <a:prstGeom prst="rect">
            <a:avLst/>
          </a:prstGeom>
          <a:noFill/>
          <a:ln w="9525">
            <a:noFill/>
            <a:miter lim="800000"/>
            <a:headEnd/>
            <a:tailEnd/>
          </a:ln>
          <a:effectLst/>
        </p:spPr>
        <p:txBody>
          <a:bodyPr wrap="none">
            <a:spAutoFit/>
          </a:bodyPr>
          <a:lstStyle/>
          <a:p>
            <a:pPr algn="ctr" eaLnBrk="0" hangingPunct="0">
              <a:lnSpc>
                <a:spcPct val="90000"/>
              </a:lnSpc>
            </a:pPr>
            <a:r>
              <a:rPr lang="en-US" sz="1200" b="1" dirty="0"/>
              <a:t>Meat: Beef, Pork,</a:t>
            </a:r>
          </a:p>
          <a:p>
            <a:pPr algn="ctr" eaLnBrk="0" hangingPunct="0">
              <a:lnSpc>
                <a:spcPct val="90000"/>
              </a:lnSpc>
            </a:pPr>
            <a:r>
              <a:rPr lang="en-US" sz="1200" b="1" dirty="0"/>
              <a:t>Lamb</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46"/>
          <p:cNvGrpSpPr>
            <a:grpSpLocks/>
          </p:cNvGrpSpPr>
          <p:nvPr/>
        </p:nvGrpSpPr>
        <p:grpSpPr bwMode="auto">
          <a:xfrm>
            <a:off x="685800" y="3352800"/>
            <a:ext cx="7848600" cy="2986088"/>
            <a:chOff x="432" y="1392"/>
            <a:chExt cx="4944" cy="1881"/>
          </a:xfrm>
        </p:grpSpPr>
        <p:pic>
          <p:nvPicPr>
            <p:cNvPr id="79884" name="Picture 1036"/>
            <p:cNvPicPr>
              <a:picLocks noChangeAspect="1" noChangeArrowheads="1"/>
            </p:cNvPicPr>
            <p:nvPr/>
          </p:nvPicPr>
          <p:blipFill>
            <a:blip r:embed="rId3" cstate="print">
              <a:lum bright="-6000" contrast="24000"/>
            </a:blip>
            <a:srcRect/>
            <a:stretch>
              <a:fillRect/>
            </a:stretch>
          </p:blipFill>
          <p:spPr bwMode="auto">
            <a:xfrm>
              <a:off x="432" y="1392"/>
              <a:ext cx="4944" cy="1881"/>
            </a:xfrm>
            <a:prstGeom prst="rect">
              <a:avLst/>
            </a:prstGeom>
            <a:noFill/>
            <a:ln w="9525" algn="ctr">
              <a:noFill/>
              <a:miter lim="800000"/>
              <a:headEnd/>
              <a:tailEnd/>
            </a:ln>
            <a:effectLst/>
          </p:spPr>
        </p:pic>
        <p:pic>
          <p:nvPicPr>
            <p:cNvPr id="79892" name="Picture 1044" descr="1c_Garlic_Oil_blue"/>
            <p:cNvPicPr>
              <a:picLocks noChangeAspect="1" noChangeArrowheads="1"/>
            </p:cNvPicPr>
            <p:nvPr/>
          </p:nvPicPr>
          <p:blipFill>
            <a:blip r:embed="rId4" cstate="print">
              <a:clrChange>
                <a:clrFrom>
                  <a:srgbClr val="CEE3F6"/>
                </a:clrFrom>
                <a:clrTo>
                  <a:srgbClr val="CEE3F6">
                    <a:alpha val="0"/>
                  </a:srgbClr>
                </a:clrTo>
              </a:clrChange>
            </a:blip>
            <a:srcRect/>
            <a:stretch>
              <a:fillRect/>
            </a:stretch>
          </p:blipFill>
          <p:spPr bwMode="auto">
            <a:xfrm>
              <a:off x="1932" y="1764"/>
              <a:ext cx="721" cy="809"/>
            </a:xfrm>
            <a:prstGeom prst="rect">
              <a:avLst/>
            </a:prstGeom>
            <a:noFill/>
          </p:spPr>
        </p:pic>
      </p:grpSp>
      <p:sp>
        <p:nvSpPr>
          <p:cNvPr id="79874" name="Rectangle 1026"/>
          <p:cNvSpPr>
            <a:spLocks noGrp="1" noChangeArrowheads="1"/>
          </p:cNvSpPr>
          <p:nvPr>
            <p:ph type="title"/>
          </p:nvPr>
        </p:nvSpPr>
        <p:spPr/>
        <p:txBody>
          <a:bodyPr/>
          <a:lstStyle/>
          <a:p>
            <a:r>
              <a:rPr lang="en-US" dirty="0"/>
              <a:t>Potentially Hazardous Food</a:t>
            </a:r>
          </a:p>
        </p:txBody>
      </p:sp>
      <p:sp>
        <p:nvSpPr>
          <p:cNvPr id="79875" name="Rectangle 1027"/>
          <p:cNvSpPr>
            <a:spLocks noGrp="1" noChangeArrowheads="1"/>
          </p:cNvSpPr>
          <p:nvPr>
            <p:ph idx="1"/>
          </p:nvPr>
        </p:nvSpPr>
        <p:spPr>
          <a:xfrm>
            <a:off x="457200" y="2057400"/>
            <a:ext cx="6172200" cy="4983163"/>
          </a:xfrm>
        </p:spPr>
        <p:txBody>
          <a:bodyPr/>
          <a:lstStyle/>
          <a:p>
            <a:r>
              <a:rPr lang="en-US" dirty="0">
                <a:solidFill>
                  <a:schemeClr val="tx1"/>
                </a:solidFill>
              </a:rPr>
              <a:t>Food Favoring the Rapid Growth of Microorganisms: </a:t>
            </a:r>
            <a:r>
              <a:rPr lang="en-US" sz="1800" i="1" dirty="0">
                <a:solidFill>
                  <a:schemeClr val="tx1"/>
                </a:solidFill>
              </a:rPr>
              <a:t>continued</a:t>
            </a:r>
            <a:r>
              <a:rPr lang="en-US" dirty="0">
                <a:solidFill>
                  <a:schemeClr val="tx1"/>
                </a:solidFill>
              </a:rPr>
              <a:t> </a:t>
            </a:r>
          </a:p>
        </p:txBody>
      </p:sp>
      <p:sp>
        <p:nvSpPr>
          <p:cNvPr id="79885" name="Text Box 1037"/>
          <p:cNvSpPr txBox="1">
            <a:spLocks noChangeArrowheads="1"/>
          </p:cNvSpPr>
          <p:nvPr/>
        </p:nvSpPr>
        <p:spPr bwMode="auto">
          <a:xfrm>
            <a:off x="838200" y="4343400"/>
            <a:ext cx="2249488" cy="422275"/>
          </a:xfrm>
          <a:prstGeom prst="rect">
            <a:avLst/>
          </a:prstGeom>
          <a:noFill/>
          <a:ln w="9525">
            <a:noFill/>
            <a:miter lim="800000"/>
            <a:headEnd/>
            <a:tailEnd/>
          </a:ln>
          <a:effectLst/>
        </p:spPr>
        <p:txBody>
          <a:bodyPr>
            <a:spAutoFit/>
          </a:bodyPr>
          <a:lstStyle/>
          <a:p>
            <a:pPr algn="ctr" eaLnBrk="0" hangingPunct="0">
              <a:lnSpc>
                <a:spcPct val="90000"/>
              </a:lnSpc>
            </a:pPr>
            <a:r>
              <a:rPr lang="en-US" sz="1200" b="1" dirty="0"/>
              <a:t>Baked</a:t>
            </a:r>
          </a:p>
          <a:p>
            <a:pPr algn="ctr" eaLnBrk="0" hangingPunct="0">
              <a:lnSpc>
                <a:spcPct val="90000"/>
              </a:lnSpc>
            </a:pPr>
            <a:r>
              <a:rPr lang="en-US" sz="1200" b="1" dirty="0"/>
              <a:t>Potatoes</a:t>
            </a:r>
            <a:endParaRPr lang="en-US" sz="2400" b="1" dirty="0"/>
          </a:p>
        </p:txBody>
      </p:sp>
      <p:sp>
        <p:nvSpPr>
          <p:cNvPr id="79886" name="Text Box 1038"/>
          <p:cNvSpPr txBox="1">
            <a:spLocks noChangeArrowheads="1"/>
          </p:cNvSpPr>
          <p:nvPr/>
        </p:nvSpPr>
        <p:spPr bwMode="auto">
          <a:xfrm>
            <a:off x="990600" y="5638800"/>
            <a:ext cx="1428533" cy="424732"/>
          </a:xfrm>
          <a:prstGeom prst="rect">
            <a:avLst/>
          </a:prstGeom>
          <a:noFill/>
          <a:ln w="9525">
            <a:noFill/>
            <a:miter lim="800000"/>
            <a:headEnd/>
            <a:tailEnd/>
          </a:ln>
          <a:effectLst/>
        </p:spPr>
        <p:txBody>
          <a:bodyPr wrap="none">
            <a:spAutoFit/>
          </a:bodyPr>
          <a:lstStyle/>
          <a:p>
            <a:pPr algn="ctr" eaLnBrk="0" hangingPunct="0">
              <a:lnSpc>
                <a:spcPct val="90000"/>
              </a:lnSpc>
            </a:pPr>
            <a:r>
              <a:rPr lang="en-US" sz="1200" b="1" dirty="0"/>
              <a:t>Tofu or Other</a:t>
            </a:r>
          </a:p>
          <a:p>
            <a:pPr algn="ctr" eaLnBrk="0" hangingPunct="0">
              <a:lnSpc>
                <a:spcPct val="90000"/>
              </a:lnSpc>
            </a:pPr>
            <a:r>
              <a:rPr lang="en-US" sz="1200" b="1" dirty="0"/>
              <a:t>Soy-Protein Food</a:t>
            </a:r>
            <a:endParaRPr lang="en-US" sz="2400" b="1" dirty="0"/>
          </a:p>
        </p:txBody>
      </p:sp>
      <p:sp>
        <p:nvSpPr>
          <p:cNvPr id="79887" name="Text Box 1039"/>
          <p:cNvSpPr txBox="1">
            <a:spLocks noChangeArrowheads="1"/>
          </p:cNvSpPr>
          <p:nvPr/>
        </p:nvSpPr>
        <p:spPr bwMode="auto">
          <a:xfrm>
            <a:off x="2615713" y="5257800"/>
            <a:ext cx="2037738" cy="424732"/>
          </a:xfrm>
          <a:prstGeom prst="rect">
            <a:avLst/>
          </a:prstGeom>
          <a:noFill/>
          <a:ln w="9525">
            <a:noFill/>
            <a:miter lim="800000"/>
            <a:headEnd/>
            <a:tailEnd/>
          </a:ln>
          <a:effectLst/>
        </p:spPr>
        <p:txBody>
          <a:bodyPr wrap="none">
            <a:spAutoFit/>
          </a:bodyPr>
          <a:lstStyle/>
          <a:p>
            <a:pPr algn="ctr" eaLnBrk="0" hangingPunct="0">
              <a:lnSpc>
                <a:spcPct val="90000"/>
              </a:lnSpc>
            </a:pPr>
            <a:r>
              <a:rPr lang="en-US" sz="1200" b="1" dirty="0"/>
              <a:t>Untreated Garlic-and-Oil</a:t>
            </a:r>
          </a:p>
          <a:p>
            <a:pPr algn="ctr" eaLnBrk="0" hangingPunct="0">
              <a:lnSpc>
                <a:spcPct val="90000"/>
              </a:lnSpc>
            </a:pPr>
            <a:r>
              <a:rPr lang="en-US" sz="1200" b="1" dirty="0"/>
              <a:t>Mixtures</a:t>
            </a:r>
            <a:endParaRPr lang="en-US" sz="2400" b="1" dirty="0"/>
          </a:p>
        </p:txBody>
      </p:sp>
      <p:sp>
        <p:nvSpPr>
          <p:cNvPr id="79888" name="Text Box 1040"/>
          <p:cNvSpPr txBox="1">
            <a:spLocks noChangeArrowheads="1"/>
          </p:cNvSpPr>
          <p:nvPr/>
        </p:nvSpPr>
        <p:spPr bwMode="auto">
          <a:xfrm>
            <a:off x="4848364" y="4495800"/>
            <a:ext cx="1415773" cy="424732"/>
          </a:xfrm>
          <a:prstGeom prst="rect">
            <a:avLst/>
          </a:prstGeom>
          <a:noFill/>
          <a:ln w="9525">
            <a:noFill/>
            <a:miter lim="800000"/>
            <a:headEnd/>
            <a:tailEnd/>
          </a:ln>
          <a:effectLst/>
        </p:spPr>
        <p:txBody>
          <a:bodyPr wrap="none">
            <a:spAutoFit/>
          </a:bodyPr>
          <a:lstStyle/>
          <a:p>
            <a:pPr algn="ctr" eaLnBrk="0" hangingPunct="0">
              <a:lnSpc>
                <a:spcPct val="90000"/>
              </a:lnSpc>
            </a:pPr>
            <a:r>
              <a:rPr lang="en-US" sz="1200" b="1" dirty="0"/>
              <a:t>Raw</a:t>
            </a:r>
            <a:r>
              <a:rPr lang="en-US" sz="1200" dirty="0"/>
              <a:t> </a:t>
            </a:r>
            <a:r>
              <a:rPr lang="en-US" sz="1200" b="1" dirty="0"/>
              <a:t>Sprouts and</a:t>
            </a:r>
          </a:p>
          <a:p>
            <a:pPr algn="ctr" eaLnBrk="0" hangingPunct="0">
              <a:lnSpc>
                <a:spcPct val="90000"/>
              </a:lnSpc>
            </a:pPr>
            <a:r>
              <a:rPr lang="en-US" sz="1200" b="1" dirty="0"/>
              <a:t>Sprout Seeds</a:t>
            </a:r>
            <a:endParaRPr lang="en-US" sz="2400" b="1" dirty="0"/>
          </a:p>
        </p:txBody>
      </p:sp>
      <p:sp>
        <p:nvSpPr>
          <p:cNvPr id="79889" name="Text Box 1041"/>
          <p:cNvSpPr txBox="1">
            <a:spLocks noChangeArrowheads="1"/>
          </p:cNvSpPr>
          <p:nvPr/>
        </p:nvSpPr>
        <p:spPr bwMode="auto">
          <a:xfrm>
            <a:off x="6481491" y="4953000"/>
            <a:ext cx="1789657" cy="757130"/>
          </a:xfrm>
          <a:prstGeom prst="rect">
            <a:avLst/>
          </a:prstGeom>
          <a:noFill/>
          <a:ln w="9525">
            <a:noFill/>
            <a:miter lim="800000"/>
            <a:headEnd/>
            <a:tailEnd/>
          </a:ln>
          <a:effectLst/>
        </p:spPr>
        <p:txBody>
          <a:bodyPr wrap="none">
            <a:spAutoFit/>
          </a:bodyPr>
          <a:lstStyle/>
          <a:p>
            <a:pPr algn="ctr" eaLnBrk="0" hangingPunct="0">
              <a:lnSpc>
                <a:spcPct val="90000"/>
              </a:lnSpc>
            </a:pPr>
            <a:r>
              <a:rPr lang="en-US" sz="1200" b="1" dirty="0"/>
              <a:t>Synthetic Ingredients,</a:t>
            </a:r>
          </a:p>
          <a:p>
            <a:pPr algn="ctr" eaLnBrk="0" hangingPunct="0">
              <a:lnSpc>
                <a:spcPct val="90000"/>
              </a:lnSpc>
            </a:pPr>
            <a:r>
              <a:rPr lang="en-US" sz="1200" b="1" dirty="0"/>
              <a:t>Such as Textured Soy</a:t>
            </a:r>
          </a:p>
          <a:p>
            <a:pPr algn="ctr" eaLnBrk="0" hangingPunct="0">
              <a:lnSpc>
                <a:spcPct val="90000"/>
              </a:lnSpc>
            </a:pPr>
            <a:r>
              <a:rPr lang="en-US" sz="1200" b="1" dirty="0"/>
              <a:t>Protein in</a:t>
            </a:r>
          </a:p>
          <a:p>
            <a:pPr algn="ctr" eaLnBrk="0" hangingPunct="0">
              <a:lnSpc>
                <a:spcPct val="90000"/>
              </a:lnSpc>
            </a:pPr>
            <a:r>
              <a:rPr lang="en-US" sz="1200" b="1" dirty="0"/>
              <a:t>Meat Alternatives</a:t>
            </a:r>
            <a:endParaRPr lang="en-US" sz="2400" b="1" dirty="0"/>
          </a:p>
        </p:txBody>
      </p:sp>
      <p:sp>
        <p:nvSpPr>
          <p:cNvPr id="79890" name="Text Box 1042"/>
          <p:cNvSpPr txBox="1">
            <a:spLocks noChangeArrowheads="1"/>
          </p:cNvSpPr>
          <p:nvPr/>
        </p:nvSpPr>
        <p:spPr bwMode="auto">
          <a:xfrm>
            <a:off x="4573524" y="5851166"/>
            <a:ext cx="2393604" cy="424732"/>
          </a:xfrm>
          <a:prstGeom prst="rect">
            <a:avLst/>
          </a:prstGeom>
          <a:noFill/>
          <a:ln w="9525">
            <a:noFill/>
            <a:miter lim="800000"/>
            <a:headEnd/>
            <a:tailEnd/>
          </a:ln>
          <a:effectLst/>
        </p:spPr>
        <p:txBody>
          <a:bodyPr wrap="square">
            <a:spAutoFit/>
          </a:bodyPr>
          <a:lstStyle/>
          <a:p>
            <a:pPr algn="ctr" eaLnBrk="0" hangingPunct="0">
              <a:lnSpc>
                <a:spcPct val="90000"/>
              </a:lnSpc>
            </a:pPr>
            <a:r>
              <a:rPr lang="en-US" sz="1200" b="1" dirty="0"/>
              <a:t>Sliced Vegetables and Melons</a:t>
            </a:r>
            <a:endParaRPr lang="en-US" sz="24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p:txBody>
          <a:bodyPr/>
          <a:lstStyle/>
          <a:p>
            <a:r>
              <a:rPr lang="en-US" dirty="0">
                <a:solidFill>
                  <a:schemeClr val="tx1"/>
                </a:solidFill>
              </a:rPr>
              <a:t>Only potentially hazardous foods can transmit food-borne illnesses. </a:t>
            </a:r>
          </a:p>
          <a:p>
            <a:pPr marL="68580" indent="0">
              <a:buNone/>
            </a:pPr>
            <a:r>
              <a:rPr lang="en-US" dirty="0">
                <a:solidFill>
                  <a:schemeClr val="tx1"/>
                </a:solidFill>
              </a:rPr>
              <a:t>	</a:t>
            </a:r>
          </a:p>
          <a:p>
            <a:pPr marL="68580" indent="0">
              <a:buNone/>
            </a:pPr>
            <a:r>
              <a:rPr lang="en-US" dirty="0">
                <a:solidFill>
                  <a:schemeClr val="tx1"/>
                </a:solidFill>
              </a:rPr>
              <a:t>	True or False?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Food Becomes Unsafe</a:t>
            </a:r>
          </a:p>
        </p:txBody>
      </p:sp>
      <p:sp>
        <p:nvSpPr>
          <p:cNvPr id="3" name="Content Placeholder 2"/>
          <p:cNvSpPr>
            <a:spLocks noGrp="1"/>
          </p:cNvSpPr>
          <p:nvPr>
            <p:ph idx="1"/>
          </p:nvPr>
        </p:nvSpPr>
        <p:spPr>
          <a:xfrm>
            <a:off x="381000" y="2209800"/>
            <a:ext cx="8229600" cy="4389120"/>
          </a:xfrm>
        </p:spPr>
        <p:txBody>
          <a:bodyPr/>
          <a:lstStyle/>
          <a:p>
            <a:r>
              <a:rPr lang="en-US" dirty="0">
                <a:solidFill>
                  <a:schemeClr val="tx1"/>
                </a:solidFill>
              </a:rPr>
              <a:t>Time-Temperature Abuse</a:t>
            </a:r>
          </a:p>
          <a:p>
            <a:pPr>
              <a:buNone/>
            </a:pPr>
            <a:endParaRPr lang="en-US" dirty="0">
              <a:solidFill>
                <a:schemeClr val="tx1"/>
              </a:solidFill>
            </a:endParaRPr>
          </a:p>
          <a:p>
            <a:endParaRPr lang="en-US" dirty="0">
              <a:solidFill>
                <a:schemeClr val="tx1"/>
              </a:solidFill>
            </a:endParaRPr>
          </a:p>
          <a:p>
            <a:endParaRPr lang="en-US" dirty="0">
              <a:solidFill>
                <a:schemeClr val="tx1"/>
              </a:solidFill>
            </a:endParaRPr>
          </a:p>
          <a:p>
            <a:r>
              <a:rPr lang="en-US" dirty="0">
                <a:solidFill>
                  <a:schemeClr val="tx1"/>
                </a:solidFill>
              </a:rPr>
              <a:t>Cross-Contamination</a:t>
            </a:r>
          </a:p>
          <a:p>
            <a:pPr>
              <a:buNone/>
            </a:pPr>
            <a:endParaRPr lang="en-US" dirty="0">
              <a:solidFill>
                <a:schemeClr val="tx1"/>
              </a:solidFill>
            </a:endParaRPr>
          </a:p>
          <a:p>
            <a:endParaRPr lang="en-US" dirty="0">
              <a:solidFill>
                <a:schemeClr val="tx1"/>
              </a:solidFill>
            </a:endParaRPr>
          </a:p>
          <a:p>
            <a:endParaRPr lang="en-US" dirty="0">
              <a:solidFill>
                <a:schemeClr val="tx1"/>
              </a:solidFill>
            </a:endParaRPr>
          </a:p>
          <a:p>
            <a:r>
              <a:rPr lang="en-US" dirty="0">
                <a:solidFill>
                  <a:schemeClr val="tx1"/>
                </a:solidFill>
              </a:rPr>
              <a:t>Poor Personal Hygiene</a:t>
            </a:r>
          </a:p>
        </p:txBody>
      </p:sp>
      <p:pic>
        <p:nvPicPr>
          <p:cNvPr id="4" name="Picture 14"/>
          <p:cNvPicPr>
            <a:picLocks noChangeAspect="1" noChangeArrowheads="1"/>
          </p:cNvPicPr>
          <p:nvPr/>
        </p:nvPicPr>
        <p:blipFill>
          <a:blip r:embed="rId3" cstate="print">
            <a:lum bright="-6000" contrast="24000"/>
          </a:blip>
          <a:srcRect/>
          <a:stretch>
            <a:fillRect/>
          </a:stretch>
        </p:blipFill>
        <p:spPr bwMode="auto">
          <a:xfrm>
            <a:off x="6019800" y="2084388"/>
            <a:ext cx="1371600" cy="1344612"/>
          </a:xfrm>
          <a:prstGeom prst="rect">
            <a:avLst/>
          </a:prstGeom>
          <a:noFill/>
          <a:ln w="9525" algn="ctr">
            <a:noFill/>
            <a:miter lim="800000"/>
            <a:headEnd/>
            <a:tailEnd/>
          </a:ln>
          <a:effectLst/>
        </p:spPr>
      </p:pic>
      <p:pic>
        <p:nvPicPr>
          <p:cNvPr id="5" name="Picture 15"/>
          <p:cNvPicPr>
            <a:picLocks noChangeAspect="1" noChangeArrowheads="1"/>
          </p:cNvPicPr>
          <p:nvPr/>
        </p:nvPicPr>
        <p:blipFill>
          <a:blip r:embed="rId4" cstate="print">
            <a:lum bright="-6000" contrast="24000"/>
          </a:blip>
          <a:srcRect/>
          <a:stretch>
            <a:fillRect/>
          </a:stretch>
        </p:blipFill>
        <p:spPr bwMode="auto">
          <a:xfrm>
            <a:off x="6019800" y="3589592"/>
            <a:ext cx="1371600" cy="1281112"/>
          </a:xfrm>
          <a:prstGeom prst="rect">
            <a:avLst/>
          </a:prstGeom>
          <a:noFill/>
          <a:ln w="9525" algn="ctr">
            <a:noFill/>
            <a:miter lim="800000"/>
            <a:headEnd/>
            <a:tailEnd/>
          </a:ln>
          <a:effectLst/>
        </p:spPr>
      </p:pic>
      <p:pic>
        <p:nvPicPr>
          <p:cNvPr id="6" name="Picture 16"/>
          <p:cNvPicPr>
            <a:picLocks noChangeAspect="1" noChangeArrowheads="1"/>
          </p:cNvPicPr>
          <p:nvPr/>
        </p:nvPicPr>
        <p:blipFill>
          <a:blip r:embed="rId5" cstate="print">
            <a:lum bright="-6000" contrast="24000"/>
          </a:blip>
          <a:srcRect/>
          <a:stretch>
            <a:fillRect/>
          </a:stretch>
        </p:blipFill>
        <p:spPr bwMode="auto">
          <a:xfrm>
            <a:off x="6019800" y="5029200"/>
            <a:ext cx="1371600" cy="1250950"/>
          </a:xfrm>
          <a:prstGeom prst="rect">
            <a:avLst/>
          </a:prstGeom>
          <a:noFill/>
          <a:ln w="9525" algn="ctr">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Time-Temperature Abuse</a:t>
            </a:r>
          </a:p>
        </p:txBody>
      </p:sp>
      <p:sp>
        <p:nvSpPr>
          <p:cNvPr id="3" name="Content Placeholder 2"/>
          <p:cNvSpPr>
            <a:spLocks noGrp="1"/>
          </p:cNvSpPr>
          <p:nvPr>
            <p:ph idx="1"/>
          </p:nvPr>
        </p:nvSpPr>
        <p:spPr>
          <a:xfrm>
            <a:off x="304800" y="2133600"/>
            <a:ext cx="6172200" cy="4389120"/>
          </a:xfrm>
        </p:spPr>
        <p:txBody>
          <a:bodyPr/>
          <a:lstStyle/>
          <a:p>
            <a:r>
              <a:rPr lang="en-US" dirty="0">
                <a:solidFill>
                  <a:schemeClr val="tx1"/>
                </a:solidFill>
              </a:rPr>
              <a:t>Food has been abused:</a:t>
            </a:r>
          </a:p>
          <a:p>
            <a:pPr lvl="1"/>
            <a:r>
              <a:rPr lang="en-US" dirty="0">
                <a:solidFill>
                  <a:schemeClr val="tx1"/>
                </a:solidFill>
              </a:rPr>
              <a:t>Any time it has been allowed to remain too long at temperatures favorable to the growth of food-borne microorganisms </a:t>
            </a:r>
          </a:p>
          <a:p>
            <a:pPr lvl="1"/>
            <a:r>
              <a:rPr lang="en-US" dirty="0">
                <a:solidFill>
                  <a:schemeClr val="tx1"/>
                </a:solidFill>
              </a:rPr>
              <a:t>Examples: </a:t>
            </a:r>
          </a:p>
          <a:p>
            <a:pPr lvl="2"/>
            <a:r>
              <a:rPr lang="en-US" dirty="0">
                <a:solidFill>
                  <a:schemeClr val="tx1"/>
                </a:solidFill>
              </a:rPr>
              <a:t>Food in your cart at the grocery store</a:t>
            </a:r>
          </a:p>
          <a:p>
            <a:pPr lvl="2"/>
            <a:r>
              <a:rPr lang="en-US" dirty="0">
                <a:solidFill>
                  <a:schemeClr val="tx1"/>
                </a:solidFill>
              </a:rPr>
              <a:t>Driving home</a:t>
            </a:r>
          </a:p>
          <a:p>
            <a:pPr lvl="2"/>
            <a:r>
              <a:rPr lang="en-US" dirty="0">
                <a:solidFill>
                  <a:schemeClr val="tx1"/>
                </a:solidFill>
              </a:rPr>
              <a:t>Cooking (until food reached 140 degrees)</a:t>
            </a:r>
          </a:p>
          <a:p>
            <a:pPr lvl="1"/>
            <a:endParaRPr lang="en-US" dirty="0"/>
          </a:p>
        </p:txBody>
      </p:sp>
      <p:sp>
        <p:nvSpPr>
          <p:cNvPr id="5" name="Text Box 11"/>
          <p:cNvSpPr txBox="1">
            <a:spLocks noChangeArrowheads="1"/>
          </p:cNvSpPr>
          <p:nvPr/>
        </p:nvSpPr>
        <p:spPr bwMode="auto">
          <a:xfrm>
            <a:off x="1844040" y="5991255"/>
            <a:ext cx="5791200" cy="400110"/>
          </a:xfrm>
          <a:prstGeom prst="rect">
            <a:avLst/>
          </a:prstGeom>
          <a:solidFill>
            <a:srgbClr val="C0C0C0"/>
          </a:solidFill>
          <a:ln w="9525">
            <a:noFill/>
            <a:miter lim="800000"/>
            <a:headEnd/>
            <a:tailEnd/>
          </a:ln>
          <a:effectLst/>
        </p:spPr>
        <p:txBody>
          <a:bodyPr wrap="square">
            <a:spAutoFit/>
          </a:bodyPr>
          <a:lstStyle/>
          <a:p>
            <a:pPr algn="ctr"/>
            <a:r>
              <a:rPr lang="en-US" sz="2000" b="1" dirty="0">
                <a:solidFill>
                  <a:srgbClr val="CC0000"/>
                </a:solidFill>
                <a:effectLst>
                  <a:outerShdw blurRad="38100" dist="38100" dir="2700000" algn="tl">
                    <a:srgbClr val="000000"/>
                  </a:outerShdw>
                </a:effectLst>
              </a:rPr>
              <a:t>Temperature Danger Zone:  40-140 degrees F</a:t>
            </a:r>
          </a:p>
        </p:txBody>
      </p:sp>
      <p:pic>
        <p:nvPicPr>
          <p:cNvPr id="8" name="Picture 9"/>
          <p:cNvPicPr>
            <a:picLocks noChangeAspect="1" noChangeArrowheads="1"/>
          </p:cNvPicPr>
          <p:nvPr/>
        </p:nvPicPr>
        <p:blipFill>
          <a:blip r:embed="rId3" cstate="print">
            <a:lum bright="-6000" contrast="24000"/>
          </a:blip>
          <a:srcRect/>
          <a:stretch>
            <a:fillRect/>
          </a:stretch>
        </p:blipFill>
        <p:spPr bwMode="auto">
          <a:xfrm>
            <a:off x="6934200" y="2286000"/>
            <a:ext cx="1600200" cy="1568450"/>
          </a:xfrm>
          <a:prstGeom prst="rect">
            <a:avLst/>
          </a:prstGeom>
          <a:noFill/>
          <a:ln w="9525" algn="ctr">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952</TotalTime>
  <Words>4775</Words>
  <Application>Microsoft Office PowerPoint</Application>
  <PresentationFormat>On-screen Show (4:3)</PresentationFormat>
  <Paragraphs>449</Paragraphs>
  <Slides>45</Slides>
  <Notes>37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45</vt:i4>
      </vt:variant>
    </vt:vector>
  </HeadingPairs>
  <TitlesOfParts>
    <vt:vector size="57" baseType="lpstr">
      <vt:lpstr>Antique Olive Compact</vt:lpstr>
      <vt:lpstr>Arial</vt:lpstr>
      <vt:lpstr>Arial Black</vt:lpstr>
      <vt:lpstr>Arial Narrow Bold</vt:lpstr>
      <vt:lpstr>Calibri</vt:lpstr>
      <vt:lpstr>Century Gothic</vt:lpstr>
      <vt:lpstr>Symbol</vt:lpstr>
      <vt:lpstr>Times</vt:lpstr>
      <vt:lpstr>Times New Roman</vt:lpstr>
      <vt:lpstr>Wingdings</vt:lpstr>
      <vt:lpstr>Wingdings 2</vt:lpstr>
      <vt:lpstr>Austin</vt:lpstr>
      <vt:lpstr>FOOD SAFETY COURSE</vt:lpstr>
      <vt:lpstr>Course Design</vt:lpstr>
      <vt:lpstr>Objectives  </vt:lpstr>
      <vt:lpstr>Who’s At Risk? </vt:lpstr>
      <vt:lpstr>Potentially Hazardous Foods </vt:lpstr>
      <vt:lpstr>Potentially Hazardous Food</vt:lpstr>
      <vt:lpstr>Knowledge Check</vt:lpstr>
      <vt:lpstr>How Food Becomes Unsafe</vt:lpstr>
      <vt:lpstr>Time-Temperature Abuse</vt:lpstr>
      <vt:lpstr>Preventing Time-Temperature Abuse</vt:lpstr>
      <vt:lpstr>Temperature-Measuring Devices</vt:lpstr>
      <vt:lpstr>Knowledge Check </vt:lpstr>
      <vt:lpstr>Knowledge Check</vt:lpstr>
      <vt:lpstr>Cross-Contamination</vt:lpstr>
      <vt:lpstr>Preventing Cross-Contamination</vt:lpstr>
      <vt:lpstr>Knowledge Check </vt:lpstr>
      <vt:lpstr>PowerPoint Presentation</vt:lpstr>
      <vt:lpstr>PowerPoint Presentation</vt:lpstr>
      <vt:lpstr>When to Wash your hands</vt:lpstr>
      <vt:lpstr>Hand Maintenance</vt:lpstr>
      <vt:lpstr>GLOVES</vt:lpstr>
      <vt:lpstr>Food handler Rules </vt:lpstr>
      <vt:lpstr>Preparing Food</vt:lpstr>
      <vt:lpstr>Cleaning Vs. Sanitizing</vt:lpstr>
      <vt:lpstr>Thawing Food</vt:lpstr>
      <vt:lpstr>Preparing Salads Containing PHF’s</vt:lpstr>
      <vt:lpstr>Toxic Metal Poisoning</vt:lpstr>
      <vt:lpstr>Knowledge Check</vt:lpstr>
      <vt:lpstr>Cooking Food</vt:lpstr>
      <vt:lpstr>Cooking Temperatures</vt:lpstr>
      <vt:lpstr>Knowledge Check </vt:lpstr>
      <vt:lpstr>Packaging Baked Items</vt:lpstr>
      <vt:lpstr>Labeling Foods</vt:lpstr>
      <vt:lpstr>Packaging/Storing Food </vt:lpstr>
      <vt:lpstr>Reheating Food for Fundraiser </vt:lpstr>
      <vt:lpstr>Packaging/Storing Food</vt:lpstr>
      <vt:lpstr>Transporting Food </vt:lpstr>
      <vt:lpstr>Transporting Utensils</vt:lpstr>
      <vt:lpstr>Serving at the Fundraiser</vt:lpstr>
      <vt:lpstr>Holding Hot Food</vt:lpstr>
      <vt:lpstr>Holding Cold Food</vt:lpstr>
      <vt:lpstr>Food Allergens</vt:lpstr>
      <vt:lpstr> Knowledge Check</vt:lpstr>
      <vt:lpstr>Inspection</vt:lpstr>
      <vt:lpstr>Where to get more Information</vt:lpstr>
    </vt:vector>
  </TitlesOfParts>
  <Company>MEDCOM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SAFETY COURSE</dc:title>
  <dc:creator>Darcy.Webber</dc:creator>
  <cp:lastModifiedBy>Phillips, Lisa L CIV DHA MARTIN ACH (USA)</cp:lastModifiedBy>
  <cp:revision>100</cp:revision>
  <dcterms:created xsi:type="dcterms:W3CDTF">2010-11-29T19:27:29Z</dcterms:created>
  <dcterms:modified xsi:type="dcterms:W3CDTF">2025-04-23T19:08:28Z</dcterms:modified>
</cp:coreProperties>
</file>